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4" r:id="rId2"/>
    <p:sldId id="256" r:id="rId3"/>
    <p:sldId id="275" r:id="rId4"/>
    <p:sldId id="301" r:id="rId5"/>
    <p:sldId id="338" r:id="rId6"/>
    <p:sldId id="339" r:id="rId7"/>
    <p:sldId id="302" r:id="rId8"/>
    <p:sldId id="340" r:id="rId9"/>
    <p:sldId id="341" r:id="rId10"/>
    <p:sldId id="343" r:id="rId11"/>
    <p:sldId id="304" r:id="rId12"/>
    <p:sldId id="344" r:id="rId13"/>
    <p:sldId id="345" r:id="rId14"/>
    <p:sldId id="346" r:id="rId15"/>
    <p:sldId id="347" r:id="rId16"/>
    <p:sldId id="357" r:id="rId17"/>
    <p:sldId id="358" r:id="rId18"/>
    <p:sldId id="360" r:id="rId19"/>
    <p:sldId id="362" r:id="rId20"/>
    <p:sldId id="363" r:id="rId21"/>
    <p:sldId id="361" r:id="rId22"/>
    <p:sldId id="364" r:id="rId23"/>
    <p:sldId id="365" r:id="rId24"/>
    <p:sldId id="366" r:id="rId25"/>
    <p:sldId id="367" r:id="rId26"/>
    <p:sldId id="368" r:id="rId27"/>
    <p:sldId id="349" r:id="rId28"/>
    <p:sldId id="350" r:id="rId29"/>
    <p:sldId id="352" r:id="rId30"/>
    <p:sldId id="353" r:id="rId31"/>
    <p:sldId id="369" r:id="rId32"/>
    <p:sldId id="348" r:id="rId33"/>
    <p:sldId id="354" r:id="rId34"/>
    <p:sldId id="355" r:id="rId35"/>
    <p:sldId id="356" r:id="rId36"/>
    <p:sldId id="370" r:id="rId37"/>
    <p:sldId id="371" r:id="rId38"/>
    <p:sldId id="372" r:id="rId39"/>
    <p:sldId id="373" r:id="rId40"/>
    <p:sldId id="374" r:id="rId41"/>
    <p:sldId id="375" r:id="rId42"/>
    <p:sldId id="376" r:id="rId43"/>
    <p:sldId id="377" r:id="rId44"/>
    <p:sldId id="378"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5" d="100"/>
          <a:sy n="75" d="100"/>
        </p:scale>
        <p:origin x="874"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2.png>
</file>

<file path=ppt/media/image25.png>
</file>

<file path=ppt/media/image26.png>
</file>

<file path=ppt/media/image27.png>
</file>

<file path=ppt/media/image2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B377D-E0D7-8349-2CE4-2AFEB58E76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E3DC7A6-F973-265C-CC6A-3FB8A2895E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2A06110-F363-7D2A-DBBC-34F54AE67EDB}"/>
              </a:ext>
            </a:extLst>
          </p:cNvPr>
          <p:cNvSpPr>
            <a:spLocks noGrp="1"/>
          </p:cNvSpPr>
          <p:nvPr>
            <p:ph type="dt" sz="half" idx="10"/>
          </p:nvPr>
        </p:nvSpPr>
        <p:spPr/>
        <p:txBody>
          <a:bodyPr/>
          <a:lstStyle/>
          <a:p>
            <a:fld id="{3097B05E-0438-4A3A-AF59-A7410BDF6792}" type="datetimeFigureOut">
              <a:rPr lang="en-IN" smtClean="0"/>
              <a:t>27-09-2023</a:t>
            </a:fld>
            <a:endParaRPr lang="en-IN"/>
          </a:p>
        </p:txBody>
      </p:sp>
      <p:sp>
        <p:nvSpPr>
          <p:cNvPr id="5" name="Footer Placeholder 4">
            <a:extLst>
              <a:ext uri="{FF2B5EF4-FFF2-40B4-BE49-F238E27FC236}">
                <a16:creationId xmlns:a16="http://schemas.microsoft.com/office/drawing/2014/main" id="{ED6016ED-E265-8F49-0C06-9F3DEDC4D0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87C88DD-974C-008E-DDDC-F5719C577721}"/>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3809726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D5475-1F3A-A110-EB5D-5C464705C8F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B93E71C-A5AD-7B5A-520C-2929FB8E3F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F2C001-3A2C-AAE9-3D91-ADEA7DBF9346}"/>
              </a:ext>
            </a:extLst>
          </p:cNvPr>
          <p:cNvSpPr>
            <a:spLocks noGrp="1"/>
          </p:cNvSpPr>
          <p:nvPr>
            <p:ph type="dt" sz="half" idx="10"/>
          </p:nvPr>
        </p:nvSpPr>
        <p:spPr/>
        <p:txBody>
          <a:bodyPr/>
          <a:lstStyle/>
          <a:p>
            <a:fld id="{3097B05E-0438-4A3A-AF59-A7410BDF6792}" type="datetimeFigureOut">
              <a:rPr lang="en-IN" smtClean="0"/>
              <a:t>27-09-2023</a:t>
            </a:fld>
            <a:endParaRPr lang="en-IN"/>
          </a:p>
        </p:txBody>
      </p:sp>
      <p:sp>
        <p:nvSpPr>
          <p:cNvPr id="5" name="Footer Placeholder 4">
            <a:extLst>
              <a:ext uri="{FF2B5EF4-FFF2-40B4-BE49-F238E27FC236}">
                <a16:creationId xmlns:a16="http://schemas.microsoft.com/office/drawing/2014/main" id="{2D8FA050-38BB-C1FF-358E-D7DEC338D67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BB8F36-4BD3-6662-1AE7-6025B9968F4B}"/>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3425580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AE78C4-4B84-F91D-71AF-38AD2745C09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5DCC4C4-DA48-B926-B181-F35822FD9C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75B74C5-8F64-8CAF-2F97-D7E7B78F1885}"/>
              </a:ext>
            </a:extLst>
          </p:cNvPr>
          <p:cNvSpPr>
            <a:spLocks noGrp="1"/>
          </p:cNvSpPr>
          <p:nvPr>
            <p:ph type="dt" sz="half" idx="10"/>
          </p:nvPr>
        </p:nvSpPr>
        <p:spPr/>
        <p:txBody>
          <a:bodyPr/>
          <a:lstStyle/>
          <a:p>
            <a:fld id="{3097B05E-0438-4A3A-AF59-A7410BDF6792}" type="datetimeFigureOut">
              <a:rPr lang="en-IN" smtClean="0"/>
              <a:t>27-09-2023</a:t>
            </a:fld>
            <a:endParaRPr lang="en-IN"/>
          </a:p>
        </p:txBody>
      </p:sp>
      <p:sp>
        <p:nvSpPr>
          <p:cNvPr id="5" name="Footer Placeholder 4">
            <a:extLst>
              <a:ext uri="{FF2B5EF4-FFF2-40B4-BE49-F238E27FC236}">
                <a16:creationId xmlns:a16="http://schemas.microsoft.com/office/drawing/2014/main" id="{ABF6F193-41BC-F273-CBF9-CF6AEA13300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1A62F6-81CB-FA8A-9B47-9FF85682EBF0}"/>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3490696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81194-1A44-0864-678C-33DC8F25E69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1015FCF-4935-89E4-F9DA-8CA77730A6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FD2EF18-EC97-517A-FFA5-C7C5E143B455}"/>
              </a:ext>
            </a:extLst>
          </p:cNvPr>
          <p:cNvSpPr>
            <a:spLocks noGrp="1"/>
          </p:cNvSpPr>
          <p:nvPr>
            <p:ph type="dt" sz="half" idx="10"/>
          </p:nvPr>
        </p:nvSpPr>
        <p:spPr/>
        <p:txBody>
          <a:bodyPr/>
          <a:lstStyle/>
          <a:p>
            <a:fld id="{3097B05E-0438-4A3A-AF59-A7410BDF6792}" type="datetimeFigureOut">
              <a:rPr lang="en-IN" smtClean="0"/>
              <a:t>27-09-2023</a:t>
            </a:fld>
            <a:endParaRPr lang="en-IN"/>
          </a:p>
        </p:txBody>
      </p:sp>
      <p:sp>
        <p:nvSpPr>
          <p:cNvPr id="5" name="Footer Placeholder 4">
            <a:extLst>
              <a:ext uri="{FF2B5EF4-FFF2-40B4-BE49-F238E27FC236}">
                <a16:creationId xmlns:a16="http://schemas.microsoft.com/office/drawing/2014/main" id="{D903AD45-2513-9497-3689-62AA9FEBE51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EE08992-0BE8-2495-73E8-98021DFC0167}"/>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4756728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F37E0-E3FA-A491-2504-F16197111E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356DDC7-279B-463F-6F15-964313E18A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999CC3A-BC01-CF4B-4DD7-5D2BD5A55D07}"/>
              </a:ext>
            </a:extLst>
          </p:cNvPr>
          <p:cNvSpPr>
            <a:spLocks noGrp="1"/>
          </p:cNvSpPr>
          <p:nvPr>
            <p:ph type="dt" sz="half" idx="10"/>
          </p:nvPr>
        </p:nvSpPr>
        <p:spPr/>
        <p:txBody>
          <a:bodyPr/>
          <a:lstStyle/>
          <a:p>
            <a:fld id="{3097B05E-0438-4A3A-AF59-A7410BDF6792}" type="datetimeFigureOut">
              <a:rPr lang="en-IN" smtClean="0"/>
              <a:t>27-09-2023</a:t>
            </a:fld>
            <a:endParaRPr lang="en-IN"/>
          </a:p>
        </p:txBody>
      </p:sp>
      <p:sp>
        <p:nvSpPr>
          <p:cNvPr id="5" name="Footer Placeholder 4">
            <a:extLst>
              <a:ext uri="{FF2B5EF4-FFF2-40B4-BE49-F238E27FC236}">
                <a16:creationId xmlns:a16="http://schemas.microsoft.com/office/drawing/2014/main" id="{42DB6514-4670-9E54-88A7-B9D609BCF2D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BFB9E7-51A1-1356-7ED9-748F018E2197}"/>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6692075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9B2B0-CD83-3274-53D0-8428BD12E8F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01E25B7-A2CB-11FB-2470-13B8EE333FB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9A25002-321F-021D-9C45-2A6FEB7090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D9D5AAD-4173-E364-1A22-0D2A9617AEF2}"/>
              </a:ext>
            </a:extLst>
          </p:cNvPr>
          <p:cNvSpPr>
            <a:spLocks noGrp="1"/>
          </p:cNvSpPr>
          <p:nvPr>
            <p:ph type="dt" sz="half" idx="10"/>
          </p:nvPr>
        </p:nvSpPr>
        <p:spPr/>
        <p:txBody>
          <a:bodyPr/>
          <a:lstStyle/>
          <a:p>
            <a:fld id="{3097B05E-0438-4A3A-AF59-A7410BDF6792}" type="datetimeFigureOut">
              <a:rPr lang="en-IN" smtClean="0"/>
              <a:t>27-09-2023</a:t>
            </a:fld>
            <a:endParaRPr lang="en-IN"/>
          </a:p>
        </p:txBody>
      </p:sp>
      <p:sp>
        <p:nvSpPr>
          <p:cNvPr id="6" name="Footer Placeholder 5">
            <a:extLst>
              <a:ext uri="{FF2B5EF4-FFF2-40B4-BE49-F238E27FC236}">
                <a16:creationId xmlns:a16="http://schemas.microsoft.com/office/drawing/2014/main" id="{AD3011AF-1B0E-CAD7-B89E-1CF502F48FC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177F43D-2EDB-F334-BD42-27D236FF1232}"/>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3553735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96BD2-110D-F93B-51EB-CF831E156FF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3E4F7B-6B88-B713-A802-CB676F5ED8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DCBA7A-54B9-B06A-6368-FB85852B0F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7B312E0-EB23-5DD2-A128-851DE94CBF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DFE859-AC51-34F9-9BA8-59A49E83AF5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1D734BF-BD2F-DD95-191B-C0987CB5436C}"/>
              </a:ext>
            </a:extLst>
          </p:cNvPr>
          <p:cNvSpPr>
            <a:spLocks noGrp="1"/>
          </p:cNvSpPr>
          <p:nvPr>
            <p:ph type="dt" sz="half" idx="10"/>
          </p:nvPr>
        </p:nvSpPr>
        <p:spPr/>
        <p:txBody>
          <a:bodyPr/>
          <a:lstStyle/>
          <a:p>
            <a:fld id="{3097B05E-0438-4A3A-AF59-A7410BDF6792}" type="datetimeFigureOut">
              <a:rPr lang="en-IN" smtClean="0"/>
              <a:t>27-09-2023</a:t>
            </a:fld>
            <a:endParaRPr lang="en-IN"/>
          </a:p>
        </p:txBody>
      </p:sp>
      <p:sp>
        <p:nvSpPr>
          <p:cNvPr id="8" name="Footer Placeholder 7">
            <a:extLst>
              <a:ext uri="{FF2B5EF4-FFF2-40B4-BE49-F238E27FC236}">
                <a16:creationId xmlns:a16="http://schemas.microsoft.com/office/drawing/2014/main" id="{A41C42CC-1846-37DF-9A40-ABF7ACC501B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4E0B1F3-7D4F-9998-4B71-7A11644370BA}"/>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40878577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04A6C-D0E3-628E-47F9-CCB5064CF2D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261779A-8ADA-DC3B-6E42-962956263A56}"/>
              </a:ext>
            </a:extLst>
          </p:cNvPr>
          <p:cNvSpPr>
            <a:spLocks noGrp="1"/>
          </p:cNvSpPr>
          <p:nvPr>
            <p:ph type="dt" sz="half" idx="10"/>
          </p:nvPr>
        </p:nvSpPr>
        <p:spPr/>
        <p:txBody>
          <a:bodyPr/>
          <a:lstStyle/>
          <a:p>
            <a:fld id="{3097B05E-0438-4A3A-AF59-A7410BDF6792}" type="datetimeFigureOut">
              <a:rPr lang="en-IN" smtClean="0"/>
              <a:t>27-09-2023</a:t>
            </a:fld>
            <a:endParaRPr lang="en-IN"/>
          </a:p>
        </p:txBody>
      </p:sp>
      <p:sp>
        <p:nvSpPr>
          <p:cNvPr id="4" name="Footer Placeholder 3">
            <a:extLst>
              <a:ext uri="{FF2B5EF4-FFF2-40B4-BE49-F238E27FC236}">
                <a16:creationId xmlns:a16="http://schemas.microsoft.com/office/drawing/2014/main" id="{D00C4CE1-421A-4D97-2E6C-16B75B14F5B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A117668-A28C-85E9-EECE-C999A531FA91}"/>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3905469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9234B90-780F-F8C8-6382-A2490B8AAC3A}"/>
              </a:ext>
            </a:extLst>
          </p:cNvPr>
          <p:cNvSpPr>
            <a:spLocks noGrp="1"/>
          </p:cNvSpPr>
          <p:nvPr>
            <p:ph type="dt" sz="half" idx="10"/>
          </p:nvPr>
        </p:nvSpPr>
        <p:spPr/>
        <p:txBody>
          <a:bodyPr/>
          <a:lstStyle/>
          <a:p>
            <a:fld id="{3097B05E-0438-4A3A-AF59-A7410BDF6792}" type="datetimeFigureOut">
              <a:rPr lang="en-IN" smtClean="0"/>
              <a:t>27-09-2023</a:t>
            </a:fld>
            <a:endParaRPr lang="en-IN"/>
          </a:p>
        </p:txBody>
      </p:sp>
      <p:sp>
        <p:nvSpPr>
          <p:cNvPr id="3" name="Footer Placeholder 2">
            <a:extLst>
              <a:ext uri="{FF2B5EF4-FFF2-40B4-BE49-F238E27FC236}">
                <a16:creationId xmlns:a16="http://schemas.microsoft.com/office/drawing/2014/main" id="{9D345EDF-7E1A-777E-FE43-0033E9C41AB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BEFE4E5-4AA5-4995-DA7D-84B5E21A0ABB}"/>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2685100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7F2B6-52C5-0EA4-2650-8F63B16E1B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1F6AC40-E7F2-1355-F505-9AB60A432B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EC6ECCE-0A7F-11A8-F088-115606D524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7C57AF-9B9A-5F44-D029-7442860F1F8D}"/>
              </a:ext>
            </a:extLst>
          </p:cNvPr>
          <p:cNvSpPr>
            <a:spLocks noGrp="1"/>
          </p:cNvSpPr>
          <p:nvPr>
            <p:ph type="dt" sz="half" idx="10"/>
          </p:nvPr>
        </p:nvSpPr>
        <p:spPr/>
        <p:txBody>
          <a:bodyPr/>
          <a:lstStyle/>
          <a:p>
            <a:fld id="{3097B05E-0438-4A3A-AF59-A7410BDF6792}" type="datetimeFigureOut">
              <a:rPr lang="en-IN" smtClean="0"/>
              <a:t>27-09-2023</a:t>
            </a:fld>
            <a:endParaRPr lang="en-IN"/>
          </a:p>
        </p:txBody>
      </p:sp>
      <p:sp>
        <p:nvSpPr>
          <p:cNvPr id="6" name="Footer Placeholder 5">
            <a:extLst>
              <a:ext uri="{FF2B5EF4-FFF2-40B4-BE49-F238E27FC236}">
                <a16:creationId xmlns:a16="http://schemas.microsoft.com/office/drawing/2014/main" id="{076C8D4C-139A-077A-19D5-C0E92013A16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CF8F8B2-3D23-8B12-359E-FA295709021C}"/>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1480267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640AB-F9B5-377C-90B9-3CE8AE9B0B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593549E-FE3D-4E32-BB8D-72A814C8DB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B501641-31E2-61C7-86DD-63C5053CC2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B6E205-2FD1-969E-02BB-9D30146B90BC}"/>
              </a:ext>
            </a:extLst>
          </p:cNvPr>
          <p:cNvSpPr>
            <a:spLocks noGrp="1"/>
          </p:cNvSpPr>
          <p:nvPr>
            <p:ph type="dt" sz="half" idx="10"/>
          </p:nvPr>
        </p:nvSpPr>
        <p:spPr/>
        <p:txBody>
          <a:bodyPr/>
          <a:lstStyle/>
          <a:p>
            <a:fld id="{3097B05E-0438-4A3A-AF59-A7410BDF6792}" type="datetimeFigureOut">
              <a:rPr lang="en-IN" smtClean="0"/>
              <a:t>27-09-2023</a:t>
            </a:fld>
            <a:endParaRPr lang="en-IN"/>
          </a:p>
        </p:txBody>
      </p:sp>
      <p:sp>
        <p:nvSpPr>
          <p:cNvPr id="6" name="Footer Placeholder 5">
            <a:extLst>
              <a:ext uri="{FF2B5EF4-FFF2-40B4-BE49-F238E27FC236}">
                <a16:creationId xmlns:a16="http://schemas.microsoft.com/office/drawing/2014/main" id="{D40EB9E0-EAF8-52FE-ABC5-72E8E91891C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84F69E8-037A-991A-9B73-E40A675855D5}"/>
              </a:ext>
            </a:extLst>
          </p:cNvPr>
          <p:cNvSpPr>
            <a:spLocks noGrp="1"/>
          </p:cNvSpPr>
          <p:nvPr>
            <p:ph type="sldNum" sz="quarter" idx="12"/>
          </p:nvPr>
        </p:nvSpPr>
        <p:spPr/>
        <p:txBody>
          <a:bodyPr/>
          <a:lstStyle/>
          <a:p>
            <a:fld id="{5644DB3D-CF59-47BB-B813-F2C4984EAFF5}" type="slidenum">
              <a:rPr lang="en-IN" smtClean="0"/>
              <a:t>‹#›</a:t>
            </a:fld>
            <a:endParaRPr lang="en-IN"/>
          </a:p>
        </p:txBody>
      </p:sp>
    </p:spTree>
    <p:extLst>
      <p:ext uri="{BB962C8B-B14F-4D97-AF65-F5344CB8AC3E}">
        <p14:creationId xmlns:p14="http://schemas.microsoft.com/office/powerpoint/2010/main" val="93620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6D111E-6BB0-9A6F-EDB4-5CE089EA2A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9266E9B-1041-F638-B3F4-FBFD2A1EE2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1141A5-DC0E-7356-D993-3C71B2D812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97B05E-0438-4A3A-AF59-A7410BDF6792}" type="datetimeFigureOut">
              <a:rPr lang="en-IN" smtClean="0"/>
              <a:t>27-09-2023</a:t>
            </a:fld>
            <a:endParaRPr lang="en-IN"/>
          </a:p>
        </p:txBody>
      </p:sp>
      <p:sp>
        <p:nvSpPr>
          <p:cNvPr id="5" name="Footer Placeholder 4">
            <a:extLst>
              <a:ext uri="{FF2B5EF4-FFF2-40B4-BE49-F238E27FC236}">
                <a16:creationId xmlns:a16="http://schemas.microsoft.com/office/drawing/2014/main" id="{001E0155-3BB4-2CD7-F45E-13CD8F78AB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59382CD-2A78-D723-97D3-2D0B2E0B68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44DB3D-CF59-47BB-B813-F2C4984EAFF5}" type="slidenum">
              <a:rPr lang="en-IN" smtClean="0"/>
              <a:t>‹#›</a:t>
            </a:fld>
            <a:endParaRPr lang="en-IN"/>
          </a:p>
        </p:txBody>
      </p:sp>
    </p:spTree>
    <p:extLst>
      <p:ext uri="{BB962C8B-B14F-4D97-AF65-F5344CB8AC3E}">
        <p14:creationId xmlns:p14="http://schemas.microsoft.com/office/powerpoint/2010/main" val="6821123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arul University Logo PNG vector in SVG, PDF, AI, CDR format">
            <a:extLst>
              <a:ext uri="{FF2B5EF4-FFF2-40B4-BE49-F238E27FC236}">
                <a16:creationId xmlns:a16="http://schemas.microsoft.com/office/drawing/2014/main" id="{755885B6-4BB4-7142-ECE4-87095B4355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1675" y="-4544"/>
            <a:ext cx="8248650" cy="53441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448FD31-A75B-60B3-784E-895F74D340DA}"/>
              </a:ext>
            </a:extLst>
          </p:cNvPr>
          <p:cNvSpPr txBox="1"/>
          <p:nvPr/>
        </p:nvSpPr>
        <p:spPr>
          <a:xfrm>
            <a:off x="2804160" y="4084319"/>
            <a:ext cx="6583680" cy="2246769"/>
          </a:xfrm>
          <a:prstGeom prst="rect">
            <a:avLst/>
          </a:prstGeom>
          <a:noFill/>
        </p:spPr>
        <p:txBody>
          <a:bodyPr wrap="square" rtlCol="0">
            <a:spAutoFit/>
          </a:bodyPr>
          <a:lstStyle/>
          <a:p>
            <a:pPr algn="ctr"/>
            <a:r>
              <a:rPr lang="en-IN" sz="2000" b="1" dirty="0"/>
              <a:t>Faculty of Engineering and Technology</a:t>
            </a:r>
          </a:p>
          <a:p>
            <a:pPr algn="ctr"/>
            <a:r>
              <a:rPr lang="en-IN" sz="2000" b="1" dirty="0"/>
              <a:t>Parul Institute of Technology</a:t>
            </a:r>
          </a:p>
          <a:p>
            <a:pPr algn="ctr"/>
            <a:r>
              <a:rPr lang="en-IN" sz="2000" b="1" dirty="0"/>
              <a:t>Department: Computer Science &amp; Engineering</a:t>
            </a:r>
          </a:p>
          <a:p>
            <a:pPr algn="ctr"/>
            <a:r>
              <a:rPr lang="en-IN" sz="2000" b="1" dirty="0"/>
              <a:t>Course: </a:t>
            </a:r>
            <a:r>
              <a:rPr lang="en-IN" sz="2000" b="1" dirty="0" err="1"/>
              <a:t>B.Tech</a:t>
            </a:r>
            <a:r>
              <a:rPr lang="en-IN" sz="2000" b="1" dirty="0"/>
              <a:t> – CSE </a:t>
            </a:r>
          </a:p>
          <a:p>
            <a:pPr algn="ctr"/>
            <a:endParaRPr lang="en-IN" sz="2000" b="1" dirty="0"/>
          </a:p>
          <a:p>
            <a:pPr algn="ctr"/>
            <a:r>
              <a:rPr lang="en-IN" sz="2000" dirty="0"/>
              <a:t>Subject: Computational Thinking for Structured Design-1</a:t>
            </a:r>
          </a:p>
          <a:p>
            <a:pPr algn="ctr"/>
            <a:r>
              <a:rPr lang="en-IN" sz="2000" dirty="0"/>
              <a:t>Subject Code: 303105104</a:t>
            </a:r>
            <a:endParaRPr lang="en-IN" sz="2000" b="1" dirty="0">
              <a:latin typeface="Arial Narrow" panose="020B0606020202030204" pitchFamily="34" charset="0"/>
            </a:endParaRPr>
          </a:p>
        </p:txBody>
      </p:sp>
    </p:spTree>
    <p:extLst>
      <p:ext uri="{BB962C8B-B14F-4D97-AF65-F5344CB8AC3E}">
        <p14:creationId xmlns:p14="http://schemas.microsoft.com/office/powerpoint/2010/main" val="1167974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2CB2D-D9A0-7030-8743-EF7DBD239C6B}"/>
              </a:ext>
            </a:extLst>
          </p:cNvPr>
          <p:cNvSpPr>
            <a:spLocks noGrp="1"/>
          </p:cNvSpPr>
          <p:nvPr>
            <p:ph type="title"/>
          </p:nvPr>
        </p:nvSpPr>
        <p:spPr>
          <a:ln/>
        </p:spPr>
        <p:style>
          <a:lnRef idx="3">
            <a:schemeClr val="lt1"/>
          </a:lnRef>
          <a:fillRef idx="1">
            <a:schemeClr val="accent6"/>
          </a:fillRef>
          <a:effectRef idx="1">
            <a:schemeClr val="accent6"/>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a:t>
            </a:r>
            <a:r>
              <a:rPr lang="en-IN" b="1" dirty="0"/>
              <a:t>Durability</a:t>
            </a:r>
            <a:r>
              <a:rPr lang="en-IN" b="1" dirty="0">
                <a:solidFill>
                  <a:schemeClr val="lt1"/>
                </a:solidFill>
                <a:latin typeface="+mn-lt"/>
                <a:ea typeface="+mn-ea"/>
                <a:cs typeface="+mn-cs"/>
              </a:rPr>
              <a:t>: </a:t>
            </a:r>
          </a:p>
        </p:txBody>
      </p:sp>
      <p:sp>
        <p:nvSpPr>
          <p:cNvPr id="3" name="Content Placeholder 2">
            <a:extLst>
              <a:ext uri="{FF2B5EF4-FFF2-40B4-BE49-F238E27FC236}">
                <a16:creationId xmlns:a16="http://schemas.microsoft.com/office/drawing/2014/main" id="{89659D08-EF22-1F91-81B7-DB811979552D}"/>
              </a:ext>
            </a:extLst>
          </p:cNvPr>
          <p:cNvSpPr>
            <a:spLocks noGrp="1"/>
          </p:cNvSpPr>
          <p:nvPr>
            <p:ph idx="1"/>
          </p:nvPr>
        </p:nvSpPr>
        <p:spPr/>
        <p:txBody>
          <a:bodyPr>
            <a:normAutofit/>
          </a:bodyPr>
          <a:lstStyle/>
          <a:p>
            <a:pPr algn="just">
              <a:lnSpc>
                <a:spcPct val="100000"/>
              </a:lnSpc>
            </a:pPr>
            <a:r>
              <a:rPr lang="en-US" sz="2400" dirty="0"/>
              <a:t>After a transaction completes successfully, the changes it has made to the database persist, even if there are system failures.</a:t>
            </a:r>
            <a:endParaRPr lang="en-IN" sz="2400" dirty="0"/>
          </a:p>
        </p:txBody>
      </p:sp>
      <p:pic>
        <p:nvPicPr>
          <p:cNvPr id="6" name="Picture 5">
            <a:extLst>
              <a:ext uri="{FF2B5EF4-FFF2-40B4-BE49-F238E27FC236}">
                <a16:creationId xmlns:a16="http://schemas.microsoft.com/office/drawing/2014/main" id="{1D0DADE9-165D-8539-99F7-2049FF7B20F5}"/>
              </a:ext>
            </a:extLst>
          </p:cNvPr>
          <p:cNvPicPr>
            <a:picLocks noChangeAspect="1"/>
          </p:cNvPicPr>
          <p:nvPr/>
        </p:nvPicPr>
        <p:blipFill>
          <a:blip r:embed="rId2"/>
          <a:stretch>
            <a:fillRect/>
          </a:stretch>
        </p:blipFill>
        <p:spPr>
          <a:xfrm>
            <a:off x="4885386" y="2921440"/>
            <a:ext cx="2421228" cy="3255523"/>
          </a:xfrm>
          <a:prstGeom prst="rect">
            <a:avLst/>
          </a:prstGeom>
        </p:spPr>
      </p:pic>
    </p:spTree>
    <p:extLst>
      <p:ext uri="{BB962C8B-B14F-4D97-AF65-F5344CB8AC3E}">
        <p14:creationId xmlns:p14="http://schemas.microsoft.com/office/powerpoint/2010/main" val="15380418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:Schedule:</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lstStyle/>
          <a:p>
            <a:pPr algn="just">
              <a:lnSpc>
                <a:spcPct val="100000"/>
              </a:lnSpc>
            </a:pPr>
            <a:r>
              <a:rPr lang="en-US" dirty="0"/>
              <a:t>Schedule is a sequence of instructions that specify the chronological order in which instructions of concurrent transactions are executed. </a:t>
            </a:r>
          </a:p>
          <a:p>
            <a:pPr algn="just">
              <a:lnSpc>
                <a:spcPct val="100000"/>
              </a:lnSpc>
            </a:pPr>
            <a:r>
              <a:rPr lang="en-US" dirty="0"/>
              <a:t>It must consist of all instructions of those transactions. </a:t>
            </a:r>
          </a:p>
          <a:p>
            <a:pPr algn="just">
              <a:lnSpc>
                <a:spcPct val="100000"/>
              </a:lnSpc>
            </a:pPr>
            <a:r>
              <a:rPr lang="en-US" dirty="0"/>
              <a:t>It must preserve the order in which the instructions appear in each individual transaction.</a:t>
            </a:r>
          </a:p>
          <a:p>
            <a:pPr algn="just">
              <a:lnSpc>
                <a:spcPct val="100000"/>
              </a:lnSpc>
            </a:pPr>
            <a:endParaRPr lang="en-US" dirty="0"/>
          </a:p>
          <a:p>
            <a:pPr algn="just">
              <a:lnSpc>
                <a:spcPct val="100000"/>
              </a:lnSpc>
            </a:pPr>
            <a:endParaRPr lang="en-IN" dirty="0"/>
          </a:p>
        </p:txBody>
      </p:sp>
    </p:spTree>
    <p:extLst>
      <p:ext uri="{BB962C8B-B14F-4D97-AF65-F5344CB8AC3E}">
        <p14:creationId xmlns:p14="http://schemas.microsoft.com/office/powerpoint/2010/main" val="2927812051"/>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:Examples of Schedule:</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lstStyle/>
          <a:p>
            <a:pPr algn="just">
              <a:lnSpc>
                <a:spcPct val="100000"/>
              </a:lnSpc>
            </a:pPr>
            <a:r>
              <a:rPr lang="en-US" dirty="0"/>
              <a:t>Example 1:</a:t>
            </a:r>
          </a:p>
          <a:p>
            <a:pPr algn="just">
              <a:lnSpc>
                <a:spcPct val="100000"/>
              </a:lnSpc>
            </a:pPr>
            <a:r>
              <a:rPr lang="en-US" dirty="0"/>
              <a:t>Let T1 transfer $50 from A to B, and T2 transfer 10% of the balance from A to B.</a:t>
            </a:r>
          </a:p>
          <a:p>
            <a:pPr algn="just">
              <a:lnSpc>
                <a:spcPct val="100000"/>
              </a:lnSpc>
            </a:pPr>
            <a:r>
              <a:rPr lang="en-US" dirty="0"/>
              <a:t>A serial schedule in which T1 is followed by T2.</a:t>
            </a:r>
          </a:p>
          <a:p>
            <a:pPr algn="just">
              <a:lnSpc>
                <a:spcPct val="100000"/>
              </a:lnSpc>
            </a:pPr>
            <a:endParaRPr lang="en-IN" dirty="0"/>
          </a:p>
        </p:txBody>
      </p:sp>
      <p:pic>
        <p:nvPicPr>
          <p:cNvPr id="5" name="Picture 4">
            <a:extLst>
              <a:ext uri="{FF2B5EF4-FFF2-40B4-BE49-F238E27FC236}">
                <a16:creationId xmlns:a16="http://schemas.microsoft.com/office/drawing/2014/main" id="{6FB659B9-5F4A-F4AA-EA95-EB158F03478A}"/>
              </a:ext>
            </a:extLst>
          </p:cNvPr>
          <p:cNvPicPr>
            <a:picLocks noChangeAspect="1"/>
          </p:cNvPicPr>
          <p:nvPr/>
        </p:nvPicPr>
        <p:blipFill>
          <a:blip r:embed="rId2"/>
          <a:stretch>
            <a:fillRect/>
          </a:stretch>
        </p:blipFill>
        <p:spPr>
          <a:xfrm>
            <a:off x="4975538" y="4001294"/>
            <a:ext cx="2240924" cy="2710774"/>
          </a:xfrm>
          <a:prstGeom prst="rect">
            <a:avLst/>
          </a:prstGeom>
        </p:spPr>
      </p:pic>
    </p:spTree>
    <p:extLst>
      <p:ext uri="{BB962C8B-B14F-4D97-AF65-F5344CB8AC3E}">
        <p14:creationId xmlns:p14="http://schemas.microsoft.com/office/powerpoint/2010/main" val="33643450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:Examples of Schedule:</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normAutofit/>
          </a:bodyPr>
          <a:lstStyle/>
          <a:p>
            <a:pPr algn="just">
              <a:lnSpc>
                <a:spcPct val="100000"/>
              </a:lnSpc>
            </a:pPr>
            <a:r>
              <a:rPr lang="en-US" sz="2400" dirty="0"/>
              <a:t>Example 2:</a:t>
            </a:r>
          </a:p>
          <a:p>
            <a:pPr algn="just">
              <a:lnSpc>
                <a:spcPct val="100000"/>
              </a:lnSpc>
            </a:pPr>
            <a:r>
              <a:rPr lang="en-US" sz="2400" dirty="0"/>
              <a:t>Let T1 transfer $50 from A to B, and T2 transfer 10% of the balance from A to B.</a:t>
            </a:r>
          </a:p>
          <a:p>
            <a:pPr algn="just">
              <a:lnSpc>
                <a:spcPct val="100000"/>
              </a:lnSpc>
            </a:pPr>
            <a:r>
              <a:rPr lang="en-US" sz="2400" dirty="0"/>
              <a:t>A serial schedule in which T2 is followed by T1.</a:t>
            </a:r>
          </a:p>
          <a:p>
            <a:pPr algn="just">
              <a:lnSpc>
                <a:spcPct val="100000"/>
              </a:lnSpc>
            </a:pPr>
            <a:endParaRPr lang="en-IN" sz="2400" dirty="0"/>
          </a:p>
        </p:txBody>
      </p:sp>
      <p:pic>
        <p:nvPicPr>
          <p:cNvPr id="6" name="Picture 5">
            <a:extLst>
              <a:ext uri="{FF2B5EF4-FFF2-40B4-BE49-F238E27FC236}">
                <a16:creationId xmlns:a16="http://schemas.microsoft.com/office/drawing/2014/main" id="{7FBF8EAF-9E4C-35D8-45B5-67234778A0D6}"/>
              </a:ext>
            </a:extLst>
          </p:cNvPr>
          <p:cNvPicPr>
            <a:picLocks noChangeAspect="1"/>
          </p:cNvPicPr>
          <p:nvPr/>
        </p:nvPicPr>
        <p:blipFill>
          <a:blip r:embed="rId2"/>
          <a:stretch>
            <a:fillRect/>
          </a:stretch>
        </p:blipFill>
        <p:spPr>
          <a:xfrm>
            <a:off x="4859628" y="3429000"/>
            <a:ext cx="2472744" cy="3035030"/>
          </a:xfrm>
          <a:prstGeom prst="rect">
            <a:avLst/>
          </a:prstGeom>
        </p:spPr>
      </p:pic>
    </p:spTree>
    <p:extLst>
      <p:ext uri="{BB962C8B-B14F-4D97-AF65-F5344CB8AC3E}">
        <p14:creationId xmlns:p14="http://schemas.microsoft.com/office/powerpoint/2010/main" val="3340537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:Examples of Schedule:</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normAutofit/>
          </a:bodyPr>
          <a:lstStyle/>
          <a:p>
            <a:pPr algn="just">
              <a:lnSpc>
                <a:spcPct val="100000"/>
              </a:lnSpc>
            </a:pPr>
            <a:r>
              <a:rPr lang="en-US" sz="2400" dirty="0"/>
              <a:t>Example 3:</a:t>
            </a:r>
          </a:p>
          <a:p>
            <a:pPr algn="just">
              <a:lnSpc>
                <a:spcPct val="100000"/>
              </a:lnSpc>
            </a:pPr>
            <a:r>
              <a:rPr lang="en-US" sz="2400" dirty="0"/>
              <a:t>The following schedule is not a serial schedule, but it is equivalent to Example 1.</a:t>
            </a:r>
            <a:endParaRPr lang="en-IN" sz="2400" dirty="0"/>
          </a:p>
        </p:txBody>
      </p:sp>
      <p:pic>
        <p:nvPicPr>
          <p:cNvPr id="5" name="Picture 4">
            <a:extLst>
              <a:ext uri="{FF2B5EF4-FFF2-40B4-BE49-F238E27FC236}">
                <a16:creationId xmlns:a16="http://schemas.microsoft.com/office/drawing/2014/main" id="{EE459779-54A5-1BD0-B6EB-643C811B57A5}"/>
              </a:ext>
            </a:extLst>
          </p:cNvPr>
          <p:cNvPicPr>
            <a:picLocks noChangeAspect="1"/>
          </p:cNvPicPr>
          <p:nvPr/>
        </p:nvPicPr>
        <p:blipFill>
          <a:blip r:embed="rId2"/>
          <a:stretch>
            <a:fillRect/>
          </a:stretch>
        </p:blipFill>
        <p:spPr>
          <a:xfrm>
            <a:off x="4833870" y="3193814"/>
            <a:ext cx="2524259" cy="2983149"/>
          </a:xfrm>
          <a:prstGeom prst="rect">
            <a:avLst/>
          </a:prstGeom>
        </p:spPr>
      </p:pic>
    </p:spTree>
    <p:extLst>
      <p:ext uri="{BB962C8B-B14F-4D97-AF65-F5344CB8AC3E}">
        <p14:creationId xmlns:p14="http://schemas.microsoft.com/office/powerpoint/2010/main" val="20622098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:Examples of Schedule:</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normAutofit/>
          </a:bodyPr>
          <a:lstStyle/>
          <a:p>
            <a:pPr algn="just">
              <a:lnSpc>
                <a:spcPct val="100000"/>
              </a:lnSpc>
            </a:pPr>
            <a:r>
              <a:rPr lang="en-US" sz="2400" dirty="0"/>
              <a:t>Example 4:</a:t>
            </a:r>
          </a:p>
          <a:p>
            <a:pPr algn="just">
              <a:lnSpc>
                <a:spcPct val="100000"/>
              </a:lnSpc>
            </a:pPr>
            <a:r>
              <a:rPr lang="en-US" sz="2400" dirty="0"/>
              <a:t>The following schedule does not preserve the value of A+B.</a:t>
            </a:r>
            <a:endParaRPr lang="en-IN" sz="2400" dirty="0"/>
          </a:p>
        </p:txBody>
      </p:sp>
      <p:pic>
        <p:nvPicPr>
          <p:cNvPr id="6" name="Picture 5">
            <a:extLst>
              <a:ext uri="{FF2B5EF4-FFF2-40B4-BE49-F238E27FC236}">
                <a16:creationId xmlns:a16="http://schemas.microsoft.com/office/drawing/2014/main" id="{C24E0EFC-D94A-0114-A93B-521D8B4DE485}"/>
              </a:ext>
            </a:extLst>
          </p:cNvPr>
          <p:cNvPicPr>
            <a:picLocks noChangeAspect="1"/>
          </p:cNvPicPr>
          <p:nvPr/>
        </p:nvPicPr>
        <p:blipFill>
          <a:blip r:embed="rId2"/>
          <a:stretch>
            <a:fillRect/>
          </a:stretch>
        </p:blipFill>
        <p:spPr>
          <a:xfrm>
            <a:off x="4689585" y="2956560"/>
            <a:ext cx="2812829" cy="3536315"/>
          </a:xfrm>
          <a:prstGeom prst="rect">
            <a:avLst/>
          </a:prstGeom>
        </p:spPr>
      </p:pic>
    </p:spTree>
    <p:extLst>
      <p:ext uri="{BB962C8B-B14F-4D97-AF65-F5344CB8AC3E}">
        <p14:creationId xmlns:p14="http://schemas.microsoft.com/office/powerpoint/2010/main" val="4098298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:Types of Schedule:</a:t>
            </a:r>
            <a:endParaRPr lang="en-IN" b="1" dirty="0">
              <a:solidFill>
                <a:schemeClr val="lt1"/>
              </a:solidFill>
              <a:latin typeface="+mn-lt"/>
              <a:ea typeface="+mn-ea"/>
              <a:cs typeface="+mn-cs"/>
            </a:endParaRPr>
          </a:p>
        </p:txBody>
      </p:sp>
      <p:pic>
        <p:nvPicPr>
          <p:cNvPr id="5" name="Picture 4">
            <a:extLst>
              <a:ext uri="{FF2B5EF4-FFF2-40B4-BE49-F238E27FC236}">
                <a16:creationId xmlns:a16="http://schemas.microsoft.com/office/drawing/2014/main" id="{6C400050-BF5B-F2D9-7D96-061067536BC2}"/>
              </a:ext>
            </a:extLst>
          </p:cNvPr>
          <p:cNvPicPr>
            <a:picLocks noChangeAspect="1"/>
          </p:cNvPicPr>
          <p:nvPr/>
        </p:nvPicPr>
        <p:blipFill>
          <a:blip r:embed="rId2"/>
          <a:stretch>
            <a:fillRect/>
          </a:stretch>
        </p:blipFill>
        <p:spPr>
          <a:xfrm>
            <a:off x="3983149" y="2042724"/>
            <a:ext cx="3992451" cy="3917139"/>
          </a:xfrm>
          <a:prstGeom prst="rect">
            <a:avLst/>
          </a:prstGeom>
        </p:spPr>
      </p:pic>
    </p:spTree>
    <p:extLst>
      <p:ext uri="{BB962C8B-B14F-4D97-AF65-F5344CB8AC3E}">
        <p14:creationId xmlns:p14="http://schemas.microsoft.com/office/powerpoint/2010/main" val="2035878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:Types of Schedule:</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normAutofit fontScale="92500" lnSpcReduction="20000"/>
          </a:bodyPr>
          <a:lstStyle/>
          <a:p>
            <a:pPr algn="just">
              <a:lnSpc>
                <a:spcPct val="110000"/>
              </a:lnSpc>
            </a:pPr>
            <a:r>
              <a:rPr lang="en-US" b="1" dirty="0"/>
              <a:t>Recoverable schedule:</a:t>
            </a:r>
          </a:p>
          <a:p>
            <a:pPr marL="0" indent="0" algn="just">
              <a:lnSpc>
                <a:spcPct val="110000"/>
              </a:lnSpc>
              <a:buNone/>
            </a:pPr>
            <a:r>
              <a:rPr lang="en-US" dirty="0"/>
              <a:t>Transactions must be committed in order in this schedule. Dirty Read problem and Lost Update problem may occur.</a:t>
            </a:r>
          </a:p>
          <a:p>
            <a:pPr algn="just">
              <a:lnSpc>
                <a:spcPct val="110000"/>
              </a:lnSpc>
            </a:pPr>
            <a:r>
              <a:rPr lang="en-US" b="1" dirty="0" err="1"/>
              <a:t>Cascadeless</a:t>
            </a:r>
            <a:r>
              <a:rPr lang="en-US" b="1" dirty="0"/>
              <a:t> schedule:</a:t>
            </a:r>
          </a:p>
          <a:p>
            <a:pPr marL="0" indent="0" algn="just">
              <a:lnSpc>
                <a:spcPct val="110000"/>
              </a:lnSpc>
              <a:buNone/>
            </a:pPr>
            <a:r>
              <a:rPr lang="en-US" dirty="0"/>
              <a:t>Dirty Read not allowed, means reading the data written by an uncommitted transaction is not allowed in this schedule. Lost Update problem may occur.</a:t>
            </a:r>
          </a:p>
          <a:p>
            <a:pPr algn="just">
              <a:lnSpc>
                <a:spcPct val="110000"/>
              </a:lnSpc>
            </a:pPr>
            <a:r>
              <a:rPr lang="en-US" b="1" dirty="0"/>
              <a:t>Strict schedule:</a:t>
            </a:r>
          </a:p>
          <a:p>
            <a:pPr marL="0" indent="0" algn="just">
              <a:lnSpc>
                <a:spcPct val="110000"/>
              </a:lnSpc>
              <a:buNone/>
            </a:pPr>
            <a:r>
              <a:rPr lang="en-US" dirty="0"/>
              <a:t>Neither Dirty read nor Lost Update problem allowed in this schedule, means reading or writing the data written by an uncommitted transaction is not allowed.</a:t>
            </a:r>
          </a:p>
          <a:p>
            <a:pPr algn="just">
              <a:lnSpc>
                <a:spcPct val="100000"/>
              </a:lnSpc>
            </a:pPr>
            <a:endParaRPr lang="en-IN" dirty="0"/>
          </a:p>
        </p:txBody>
      </p:sp>
    </p:spTree>
    <p:extLst>
      <p:ext uri="{BB962C8B-B14F-4D97-AF65-F5344CB8AC3E}">
        <p14:creationId xmlns:p14="http://schemas.microsoft.com/office/powerpoint/2010/main" val="2068182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:Dirty Read Problem:</a:t>
            </a:r>
            <a:endParaRPr lang="en-IN" b="1" dirty="0">
              <a:solidFill>
                <a:schemeClr val="lt1"/>
              </a:solidFill>
              <a:latin typeface="+mn-lt"/>
              <a:ea typeface="+mn-ea"/>
              <a:cs typeface="+mn-cs"/>
            </a:endParaRPr>
          </a:p>
        </p:txBody>
      </p:sp>
      <p:sp>
        <p:nvSpPr>
          <p:cNvPr id="7" name="Content Placeholder 6">
            <a:extLst>
              <a:ext uri="{FF2B5EF4-FFF2-40B4-BE49-F238E27FC236}">
                <a16:creationId xmlns:a16="http://schemas.microsoft.com/office/drawing/2014/main" id="{8D0705E7-0B3F-8C72-1525-6C5379B19732}"/>
              </a:ext>
            </a:extLst>
          </p:cNvPr>
          <p:cNvSpPr>
            <a:spLocks noGrp="1"/>
          </p:cNvSpPr>
          <p:nvPr>
            <p:ph idx="1"/>
          </p:nvPr>
        </p:nvSpPr>
        <p:spPr/>
        <p:txBody>
          <a:bodyPr/>
          <a:lstStyle/>
          <a:p>
            <a:pPr algn="just">
              <a:lnSpc>
                <a:spcPct val="100000"/>
              </a:lnSpc>
            </a:pPr>
            <a:r>
              <a:rPr lang="en-US" dirty="0"/>
              <a:t>Reading the data written by an uncommitted transaction is called as Dirty Read. </a:t>
            </a:r>
          </a:p>
          <a:p>
            <a:pPr algn="just">
              <a:lnSpc>
                <a:spcPct val="100000"/>
              </a:lnSpc>
            </a:pPr>
            <a:r>
              <a:rPr lang="en-US" dirty="0"/>
              <a:t>There is always a chance that the uncommitted transaction might roll back later. Thus, uncommitted transaction might make other transactions read a value that does not even exist. This leads to inconsistency of the database.</a:t>
            </a:r>
            <a:endParaRPr lang="en-IN" dirty="0"/>
          </a:p>
        </p:txBody>
      </p:sp>
    </p:spTree>
    <p:extLst>
      <p:ext uri="{BB962C8B-B14F-4D97-AF65-F5344CB8AC3E}">
        <p14:creationId xmlns:p14="http://schemas.microsoft.com/office/powerpoint/2010/main" val="42504177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:Dirty Read Problem:</a:t>
            </a:r>
            <a:endParaRPr lang="en-IN" b="1" dirty="0">
              <a:solidFill>
                <a:schemeClr val="lt1"/>
              </a:solidFill>
              <a:latin typeface="+mn-lt"/>
              <a:ea typeface="+mn-ea"/>
              <a:cs typeface="+mn-cs"/>
            </a:endParaRPr>
          </a:p>
        </p:txBody>
      </p:sp>
      <p:pic>
        <p:nvPicPr>
          <p:cNvPr id="5" name="Content Placeholder 4">
            <a:extLst>
              <a:ext uri="{FF2B5EF4-FFF2-40B4-BE49-F238E27FC236}">
                <a16:creationId xmlns:a16="http://schemas.microsoft.com/office/drawing/2014/main" id="{B3E290B4-B073-199A-8EEF-AC5CED872363}"/>
              </a:ext>
            </a:extLst>
          </p:cNvPr>
          <p:cNvPicPr>
            <a:picLocks noGrp="1" noChangeAspect="1"/>
          </p:cNvPicPr>
          <p:nvPr>
            <p:ph idx="1"/>
          </p:nvPr>
        </p:nvPicPr>
        <p:blipFill>
          <a:blip r:embed="rId2"/>
          <a:stretch>
            <a:fillRect/>
          </a:stretch>
        </p:blipFill>
        <p:spPr>
          <a:xfrm>
            <a:off x="2784484" y="2295770"/>
            <a:ext cx="6623032" cy="3928139"/>
          </a:xfrm>
        </p:spPr>
      </p:pic>
    </p:spTree>
    <p:extLst>
      <p:ext uri="{BB962C8B-B14F-4D97-AF65-F5344CB8AC3E}">
        <p14:creationId xmlns:p14="http://schemas.microsoft.com/office/powerpoint/2010/main" val="3334107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96BFC-9301-9B98-71B3-B6E694307966}"/>
              </a:ext>
            </a:extLst>
          </p:cNvPr>
          <p:cNvSpPr>
            <a:spLocks noGrp="1"/>
          </p:cNvSpPr>
          <p:nvPr>
            <p:ph type="ctrTitle"/>
          </p:nvPr>
        </p:nvSpPr>
        <p:spPr/>
        <p:txBody>
          <a:bodyPr/>
          <a:lstStyle/>
          <a:p>
            <a:r>
              <a:rPr lang="en-IN" b="1" dirty="0"/>
              <a:t>Unit 6</a:t>
            </a:r>
          </a:p>
        </p:txBody>
      </p:sp>
      <p:sp>
        <p:nvSpPr>
          <p:cNvPr id="3" name="Subtitle 2">
            <a:extLst>
              <a:ext uri="{FF2B5EF4-FFF2-40B4-BE49-F238E27FC236}">
                <a16:creationId xmlns:a16="http://schemas.microsoft.com/office/drawing/2014/main" id="{684821DA-C8EC-72FE-70BF-4B624EC2C9AE}"/>
              </a:ext>
            </a:extLst>
          </p:cNvPr>
          <p:cNvSpPr>
            <a:spLocks noGrp="1"/>
          </p:cNvSpPr>
          <p:nvPr>
            <p:ph type="subTitle" idx="1"/>
          </p:nvPr>
        </p:nvSpPr>
        <p:spPr>
          <a:xfrm>
            <a:off x="1330960" y="3673158"/>
            <a:ext cx="9530080" cy="1655762"/>
          </a:xfrm>
        </p:spPr>
        <p:txBody>
          <a:bodyPr>
            <a:normAutofit/>
          </a:bodyPr>
          <a:lstStyle/>
          <a:p>
            <a:r>
              <a:rPr lang="en-IN" sz="8000" b="1" dirty="0"/>
              <a:t>Transaction</a:t>
            </a:r>
          </a:p>
        </p:txBody>
      </p:sp>
    </p:spTree>
    <p:extLst>
      <p:ext uri="{BB962C8B-B14F-4D97-AF65-F5344CB8AC3E}">
        <p14:creationId xmlns:p14="http://schemas.microsoft.com/office/powerpoint/2010/main" val="18115604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:Dirty Read Problem:</a:t>
            </a:r>
            <a:endParaRPr lang="en-IN" b="1" dirty="0">
              <a:solidFill>
                <a:schemeClr val="lt1"/>
              </a:solidFill>
              <a:latin typeface="+mn-lt"/>
              <a:ea typeface="+mn-ea"/>
              <a:cs typeface="+mn-cs"/>
            </a:endParaRPr>
          </a:p>
        </p:txBody>
      </p:sp>
      <p:sp>
        <p:nvSpPr>
          <p:cNvPr id="7" name="Content Placeholder 6">
            <a:extLst>
              <a:ext uri="{FF2B5EF4-FFF2-40B4-BE49-F238E27FC236}">
                <a16:creationId xmlns:a16="http://schemas.microsoft.com/office/drawing/2014/main" id="{8D0705E7-0B3F-8C72-1525-6C5379B19732}"/>
              </a:ext>
            </a:extLst>
          </p:cNvPr>
          <p:cNvSpPr>
            <a:spLocks noGrp="1"/>
          </p:cNvSpPr>
          <p:nvPr>
            <p:ph idx="1"/>
          </p:nvPr>
        </p:nvSpPr>
        <p:spPr/>
        <p:txBody>
          <a:bodyPr/>
          <a:lstStyle/>
          <a:p>
            <a:pPr algn="just">
              <a:lnSpc>
                <a:spcPct val="100000"/>
              </a:lnSpc>
            </a:pPr>
            <a:r>
              <a:rPr lang="en-US" dirty="0"/>
              <a:t>There is no Dirty Read problem if a transaction is reading from another committed transaction. So, no rollback required.</a:t>
            </a:r>
            <a:endParaRPr lang="en-IN" dirty="0"/>
          </a:p>
        </p:txBody>
      </p:sp>
      <p:pic>
        <p:nvPicPr>
          <p:cNvPr id="3" name="Content Placeholder 3">
            <a:extLst>
              <a:ext uri="{FF2B5EF4-FFF2-40B4-BE49-F238E27FC236}">
                <a16:creationId xmlns:a16="http://schemas.microsoft.com/office/drawing/2014/main" id="{5587C668-B27B-23C8-539B-2C7F384CB8A4}"/>
              </a:ext>
            </a:extLst>
          </p:cNvPr>
          <p:cNvPicPr>
            <a:picLocks noChangeAspect="1"/>
          </p:cNvPicPr>
          <p:nvPr/>
        </p:nvPicPr>
        <p:blipFill>
          <a:blip r:embed="rId2"/>
          <a:stretch>
            <a:fillRect/>
          </a:stretch>
        </p:blipFill>
        <p:spPr>
          <a:xfrm>
            <a:off x="4161306" y="2855523"/>
            <a:ext cx="4220693" cy="3926236"/>
          </a:xfrm>
          <a:prstGeom prst="rect">
            <a:avLst/>
          </a:prstGeom>
        </p:spPr>
      </p:pic>
    </p:spTree>
    <p:extLst>
      <p:ext uri="{BB962C8B-B14F-4D97-AF65-F5344CB8AC3E}">
        <p14:creationId xmlns:p14="http://schemas.microsoft.com/office/powerpoint/2010/main" val="1443762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:Lost Update Problem:</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normAutofit/>
          </a:bodyPr>
          <a:lstStyle/>
          <a:p>
            <a:pPr algn="just">
              <a:lnSpc>
                <a:spcPct val="100000"/>
              </a:lnSpc>
            </a:pPr>
            <a:r>
              <a:rPr lang="en-US" dirty="0"/>
              <a:t>In the lost update problem, an update done to a data item by a transaction is lost as it is overwritten by the update done by another transaction. </a:t>
            </a:r>
          </a:p>
          <a:p>
            <a:pPr algn="just">
              <a:lnSpc>
                <a:spcPct val="100000"/>
              </a:lnSpc>
            </a:pPr>
            <a:r>
              <a:rPr lang="en-US" dirty="0"/>
              <a:t>Transaction 1 changes the value of X but it gets overwritten by the update done by transaction 2 on X. Therefore, the update done by transaction 1 is lost.</a:t>
            </a:r>
            <a:endParaRPr lang="en-IN" dirty="0"/>
          </a:p>
        </p:txBody>
      </p:sp>
    </p:spTree>
    <p:extLst>
      <p:ext uri="{BB962C8B-B14F-4D97-AF65-F5344CB8AC3E}">
        <p14:creationId xmlns:p14="http://schemas.microsoft.com/office/powerpoint/2010/main" val="11207794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:Lost Update Problem:</a:t>
            </a:r>
            <a:endParaRPr lang="en-IN" b="1" dirty="0">
              <a:solidFill>
                <a:schemeClr val="lt1"/>
              </a:solidFill>
              <a:latin typeface="+mn-lt"/>
              <a:ea typeface="+mn-ea"/>
              <a:cs typeface="+mn-cs"/>
            </a:endParaRPr>
          </a:p>
        </p:txBody>
      </p:sp>
      <p:pic>
        <p:nvPicPr>
          <p:cNvPr id="9" name="Picture 8">
            <a:extLst>
              <a:ext uri="{FF2B5EF4-FFF2-40B4-BE49-F238E27FC236}">
                <a16:creationId xmlns:a16="http://schemas.microsoft.com/office/drawing/2014/main" id="{3C9AFF00-F83F-4519-A0AB-7A221F7D56E3}"/>
              </a:ext>
            </a:extLst>
          </p:cNvPr>
          <p:cNvPicPr>
            <a:picLocks noChangeAspect="1"/>
          </p:cNvPicPr>
          <p:nvPr/>
        </p:nvPicPr>
        <p:blipFill>
          <a:blip r:embed="rId2"/>
          <a:stretch>
            <a:fillRect/>
          </a:stretch>
        </p:blipFill>
        <p:spPr>
          <a:xfrm>
            <a:off x="3688151" y="2387492"/>
            <a:ext cx="4815697" cy="3637388"/>
          </a:xfrm>
          <a:prstGeom prst="rect">
            <a:avLst/>
          </a:prstGeom>
        </p:spPr>
      </p:pic>
    </p:spTree>
    <p:extLst>
      <p:ext uri="{BB962C8B-B14F-4D97-AF65-F5344CB8AC3E}">
        <p14:creationId xmlns:p14="http://schemas.microsoft.com/office/powerpoint/2010/main" val="9747526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:Cascading Rollback Problem:</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normAutofit fontScale="62500" lnSpcReduction="20000"/>
          </a:bodyPr>
          <a:lstStyle/>
          <a:p>
            <a:pPr algn="just">
              <a:lnSpc>
                <a:spcPct val="170000"/>
              </a:lnSpc>
            </a:pPr>
            <a:r>
              <a:rPr lang="en-US" dirty="0"/>
              <a:t>If in a schedule, failure of one transaction causes several other dependent transactions to rollback or abort, then such a schedule is called as a Cascading Rollback or Cascading Abort or Cascading Schedule. It simply leads to the wastage of CPU time. These Cascading rollbacks occur because of Dirty Read problems.</a:t>
            </a:r>
          </a:p>
          <a:p>
            <a:pPr algn="just">
              <a:lnSpc>
                <a:spcPct val="170000"/>
              </a:lnSpc>
            </a:pPr>
            <a:r>
              <a:rPr lang="en-US" dirty="0"/>
              <a:t>For example, transaction T1 writes uncommitted x that is read by Transaction T2. Transaction T2 writes uncommitted x that is read by Transaction T3. Suppose at this point T1 fails. T1 must be rolled back, since T2 is dependent on T1, T2 must be rolled back, and since T3 is dependent on T2, T3 must be rolled back.</a:t>
            </a:r>
          </a:p>
          <a:p>
            <a:pPr algn="just">
              <a:lnSpc>
                <a:spcPct val="170000"/>
              </a:lnSpc>
            </a:pPr>
            <a:r>
              <a:rPr lang="en-US" dirty="0"/>
              <a:t>Because of T1 rollback, all T2, T3, and T4 should also be rollback (Cascading dirty read problem). This phenomenon, in which a single transaction failure leads to a series of transaction rollbacks, is called Cascading rollback.</a:t>
            </a:r>
            <a:endParaRPr lang="en-IN" dirty="0"/>
          </a:p>
        </p:txBody>
      </p:sp>
    </p:spTree>
    <p:extLst>
      <p:ext uri="{BB962C8B-B14F-4D97-AF65-F5344CB8AC3E}">
        <p14:creationId xmlns:p14="http://schemas.microsoft.com/office/powerpoint/2010/main" val="40402410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D616A-DF27-DE44-B131-C0223F27F0F1}"/>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:Cascading Rollback Problem:</a:t>
            </a:r>
            <a:endParaRPr lang="en-IN" b="1" dirty="0">
              <a:solidFill>
                <a:schemeClr val="lt1"/>
              </a:solidFill>
              <a:latin typeface="+mn-lt"/>
              <a:ea typeface="+mn-ea"/>
              <a:cs typeface="+mn-cs"/>
            </a:endParaRPr>
          </a:p>
        </p:txBody>
      </p:sp>
      <p:pic>
        <p:nvPicPr>
          <p:cNvPr id="5" name="Content Placeholder 4">
            <a:extLst>
              <a:ext uri="{FF2B5EF4-FFF2-40B4-BE49-F238E27FC236}">
                <a16:creationId xmlns:a16="http://schemas.microsoft.com/office/drawing/2014/main" id="{0731FE36-8A2B-14AB-D2C7-E3560CB71266}"/>
              </a:ext>
            </a:extLst>
          </p:cNvPr>
          <p:cNvPicPr>
            <a:picLocks noGrp="1" noChangeAspect="1"/>
          </p:cNvPicPr>
          <p:nvPr>
            <p:ph idx="1"/>
          </p:nvPr>
        </p:nvPicPr>
        <p:blipFill>
          <a:blip r:embed="rId2"/>
          <a:stretch>
            <a:fillRect/>
          </a:stretch>
        </p:blipFill>
        <p:spPr>
          <a:xfrm>
            <a:off x="1601470" y="2232102"/>
            <a:ext cx="8989060" cy="4260773"/>
          </a:xfrm>
        </p:spPr>
      </p:pic>
    </p:spTree>
    <p:extLst>
      <p:ext uri="{BB962C8B-B14F-4D97-AF65-F5344CB8AC3E}">
        <p14:creationId xmlns:p14="http://schemas.microsoft.com/office/powerpoint/2010/main" val="34546132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33214A-7C38-816A-7A74-9A9D4F345CA1}"/>
              </a:ext>
            </a:extLst>
          </p:cNvPr>
          <p:cNvSpPr>
            <a:spLocks noGrp="1"/>
          </p:cNvSpPr>
          <p:nvPr>
            <p:ph idx="1"/>
          </p:nvPr>
        </p:nvSpPr>
        <p:spPr/>
        <p:txBody>
          <a:bodyPr>
            <a:normAutofit fontScale="70000" lnSpcReduction="20000"/>
          </a:bodyPr>
          <a:lstStyle/>
          <a:p>
            <a:pPr algn="just">
              <a:lnSpc>
                <a:spcPct val="120000"/>
              </a:lnSpc>
            </a:pPr>
            <a:r>
              <a:rPr lang="en-US" dirty="0"/>
              <a:t>This schedule avoids all possible Dirty Read Problem.</a:t>
            </a:r>
          </a:p>
          <a:p>
            <a:pPr algn="just">
              <a:lnSpc>
                <a:spcPct val="120000"/>
              </a:lnSpc>
            </a:pPr>
            <a:r>
              <a:rPr lang="en-US" dirty="0"/>
              <a:t>In </a:t>
            </a:r>
            <a:r>
              <a:rPr lang="en-US" dirty="0" err="1"/>
              <a:t>Cascadeless</a:t>
            </a:r>
            <a:r>
              <a:rPr lang="en-US" dirty="0"/>
              <a:t> Schedule, if a transaction is going to perform read operation on a value, it has to wait until the transaction who is performing write on that value commits. That means there must not be Dirty Read. Because Dirty Read Problem can cause Cascading Rollback, which is inefficient.</a:t>
            </a:r>
          </a:p>
          <a:p>
            <a:pPr algn="just">
              <a:lnSpc>
                <a:spcPct val="120000"/>
              </a:lnSpc>
            </a:pPr>
            <a:r>
              <a:rPr lang="en-US" dirty="0" err="1"/>
              <a:t>Cascadeless</a:t>
            </a:r>
            <a:r>
              <a:rPr lang="en-US" dirty="0"/>
              <a:t> Schedule avoids cascading aborts/rollbacks. Schedules in which transactions read values only after all transactions whose changes they are going to read commit are called </a:t>
            </a:r>
            <a:r>
              <a:rPr lang="en-US" dirty="0" err="1"/>
              <a:t>cascadeless</a:t>
            </a:r>
            <a:r>
              <a:rPr lang="en-US" dirty="0"/>
              <a:t> schedules. A strategy to prevent cascading aborts is to disallow a transaction from reading uncommitted changes from another transaction in the same schedule.</a:t>
            </a:r>
          </a:p>
          <a:p>
            <a:pPr algn="just">
              <a:lnSpc>
                <a:spcPct val="120000"/>
              </a:lnSpc>
            </a:pPr>
            <a:r>
              <a:rPr lang="en-US" dirty="0"/>
              <a:t>In other words, if some transaction </a:t>
            </a:r>
            <a:r>
              <a:rPr lang="en-US" dirty="0" err="1"/>
              <a:t>Tj</a:t>
            </a:r>
            <a:r>
              <a:rPr lang="en-US" dirty="0"/>
              <a:t> wants to read value updated or written by some other transaction Ti, then the commit of </a:t>
            </a:r>
            <a:r>
              <a:rPr lang="en-US" dirty="0" err="1"/>
              <a:t>Tj</a:t>
            </a:r>
            <a:r>
              <a:rPr lang="en-US" dirty="0"/>
              <a:t> must read it after the commit of Ti.</a:t>
            </a:r>
            <a:endParaRPr lang="en-IN" dirty="0"/>
          </a:p>
        </p:txBody>
      </p:sp>
      <p:sp>
        <p:nvSpPr>
          <p:cNvPr id="5" name="Title 1">
            <a:extLst>
              <a:ext uri="{FF2B5EF4-FFF2-40B4-BE49-F238E27FC236}">
                <a16:creationId xmlns:a16="http://schemas.microsoft.com/office/drawing/2014/main" id="{49A38613-16AC-FD98-98D7-3437B6B904E8}"/>
              </a:ext>
            </a:extLst>
          </p:cNvPr>
          <p:cNvSpPr>
            <a:spLocks noGrp="1"/>
          </p:cNvSpPr>
          <p:nvPr>
            <p:ph type="title"/>
          </p:nvPr>
        </p:nvSpPr>
        <p:spPr>
          <a:xfrm>
            <a:off x="838200" y="365125"/>
            <a:ext cx="10515600" cy="1325563"/>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a:t>
            </a:r>
            <a:r>
              <a:rPr lang="en-US" b="1" dirty="0" err="1">
                <a:solidFill>
                  <a:schemeClr val="lt1"/>
                </a:solidFill>
                <a:latin typeface="+mn-lt"/>
                <a:ea typeface="+mn-ea"/>
                <a:cs typeface="+mn-cs"/>
              </a:rPr>
              <a:t>Cascadeless</a:t>
            </a:r>
            <a:r>
              <a:rPr lang="en-US" b="1" dirty="0">
                <a:solidFill>
                  <a:schemeClr val="lt1"/>
                </a:solidFill>
                <a:latin typeface="+mn-lt"/>
                <a:ea typeface="+mn-ea"/>
                <a:cs typeface="+mn-cs"/>
              </a:rPr>
              <a:t> Schedule:</a:t>
            </a:r>
            <a:endParaRPr lang="en-IN" b="1" dirty="0">
              <a:solidFill>
                <a:schemeClr val="lt1"/>
              </a:solidFill>
              <a:latin typeface="+mn-lt"/>
              <a:ea typeface="+mn-ea"/>
              <a:cs typeface="+mn-cs"/>
            </a:endParaRPr>
          </a:p>
        </p:txBody>
      </p:sp>
    </p:spTree>
    <p:extLst>
      <p:ext uri="{BB962C8B-B14F-4D97-AF65-F5344CB8AC3E}">
        <p14:creationId xmlns:p14="http://schemas.microsoft.com/office/powerpoint/2010/main" val="21552041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9A38613-16AC-FD98-98D7-3437B6B904E8}"/>
              </a:ext>
            </a:extLst>
          </p:cNvPr>
          <p:cNvSpPr>
            <a:spLocks noGrp="1"/>
          </p:cNvSpPr>
          <p:nvPr>
            <p:ph type="title"/>
          </p:nvPr>
        </p:nvSpPr>
        <p:spPr>
          <a:xfrm>
            <a:off x="838200" y="365125"/>
            <a:ext cx="10515600" cy="1325563"/>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a:t>
            </a:r>
            <a:r>
              <a:rPr lang="en-US" b="1" dirty="0" err="1">
                <a:solidFill>
                  <a:schemeClr val="lt1"/>
                </a:solidFill>
                <a:latin typeface="+mn-lt"/>
                <a:ea typeface="+mn-ea"/>
                <a:cs typeface="+mn-cs"/>
              </a:rPr>
              <a:t>Cascadeless</a:t>
            </a:r>
            <a:r>
              <a:rPr lang="en-US" b="1" dirty="0">
                <a:solidFill>
                  <a:schemeClr val="lt1"/>
                </a:solidFill>
                <a:latin typeface="+mn-lt"/>
                <a:ea typeface="+mn-ea"/>
                <a:cs typeface="+mn-cs"/>
              </a:rPr>
              <a:t> Schedule:</a:t>
            </a:r>
            <a:endParaRPr lang="en-IN" b="1" dirty="0">
              <a:solidFill>
                <a:schemeClr val="lt1"/>
              </a:solidFill>
              <a:latin typeface="+mn-lt"/>
              <a:ea typeface="+mn-ea"/>
              <a:cs typeface="+mn-cs"/>
            </a:endParaRPr>
          </a:p>
        </p:txBody>
      </p:sp>
      <p:pic>
        <p:nvPicPr>
          <p:cNvPr id="4" name="Picture 3">
            <a:extLst>
              <a:ext uri="{FF2B5EF4-FFF2-40B4-BE49-F238E27FC236}">
                <a16:creationId xmlns:a16="http://schemas.microsoft.com/office/drawing/2014/main" id="{804AF7DD-A2A8-C07A-2050-761C5183CCA6}"/>
              </a:ext>
            </a:extLst>
          </p:cNvPr>
          <p:cNvPicPr>
            <a:picLocks noChangeAspect="1"/>
          </p:cNvPicPr>
          <p:nvPr/>
        </p:nvPicPr>
        <p:blipFill>
          <a:blip r:embed="rId2"/>
          <a:stretch>
            <a:fillRect/>
          </a:stretch>
        </p:blipFill>
        <p:spPr>
          <a:xfrm>
            <a:off x="2173381" y="1860470"/>
            <a:ext cx="7763099" cy="4989539"/>
          </a:xfrm>
          <a:prstGeom prst="rect">
            <a:avLst/>
          </a:prstGeom>
        </p:spPr>
      </p:pic>
    </p:spTree>
    <p:extLst>
      <p:ext uri="{BB962C8B-B14F-4D97-AF65-F5344CB8AC3E}">
        <p14:creationId xmlns:p14="http://schemas.microsoft.com/office/powerpoint/2010/main" val="1109006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p:txBody>
          <a:bodyPr>
            <a:normAutofit/>
          </a:bodyPr>
          <a:lstStyle/>
          <a:p>
            <a:pPr algn="just">
              <a:lnSpc>
                <a:spcPct val="100000"/>
              </a:lnSpc>
            </a:pPr>
            <a:r>
              <a:rPr lang="en-US" b="0" i="0" u="none" strike="noStrike" baseline="0" dirty="0">
                <a:solidFill>
                  <a:srgbClr val="000000"/>
                </a:solidFill>
              </a:rPr>
              <a:t>It is assumed that when each transaction preserves database consistency, serial execution of a set of transactions also preserves database consistency. </a:t>
            </a:r>
          </a:p>
          <a:p>
            <a:pPr algn="just">
              <a:lnSpc>
                <a:spcPct val="100000"/>
              </a:lnSpc>
            </a:pPr>
            <a:r>
              <a:rPr lang="en-US" dirty="0">
                <a:solidFill>
                  <a:srgbClr val="000000"/>
                </a:solidFill>
              </a:rPr>
              <a:t>There are two ways to check serializability: Conflict serializability and View serializability.</a:t>
            </a:r>
            <a:endParaRPr lang="en-US" b="0" i="0" u="none" strike="noStrike" baseline="0" dirty="0">
              <a:solidFill>
                <a:srgbClr val="000000"/>
              </a:solidFill>
            </a:endParaRPr>
          </a:p>
          <a:p>
            <a:pPr algn="just">
              <a:lnSpc>
                <a:spcPct val="100000"/>
              </a:lnSpc>
            </a:pPr>
            <a:r>
              <a:rPr lang="en-US" sz="2200" b="1" dirty="0">
                <a:solidFill>
                  <a:srgbClr val="006FC0"/>
                </a:solidFill>
                <a:latin typeface="Times New Roman" panose="02020603050405020304" pitchFamily="18" charset="0"/>
              </a:rPr>
              <a:t>Keep in mind:</a:t>
            </a:r>
            <a:endParaRPr lang="en-IN" sz="2200" b="1" dirty="0">
              <a:solidFill>
                <a:srgbClr val="006FC0"/>
              </a:solidFill>
              <a:latin typeface="Times New Roman" panose="02020603050405020304" pitchFamily="18" charset="0"/>
            </a:endParaRPr>
          </a:p>
          <a:p>
            <a:pPr algn="just">
              <a:lnSpc>
                <a:spcPct val="100000"/>
              </a:lnSpc>
            </a:pPr>
            <a:r>
              <a:rPr lang="en-US" sz="2200" b="1" i="1" u="none" strike="noStrike" baseline="0" dirty="0">
                <a:solidFill>
                  <a:srgbClr val="006FC0"/>
                </a:solidFill>
                <a:latin typeface="Times New Roman" panose="02020603050405020304" pitchFamily="18" charset="0"/>
              </a:rPr>
              <a:t>When a schedule is conflict serializable or view serializable, it will be serializable. It means there will surely be a similar or equivalent schedule. When a schedule is serializable, it will surely be a consistent one. </a:t>
            </a:r>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:Serializability:</a:t>
            </a:r>
            <a:endParaRPr lang="en-IN" b="1" dirty="0">
              <a:solidFill>
                <a:schemeClr val="lt1"/>
              </a:solidFill>
              <a:latin typeface="+mn-lt"/>
              <a:ea typeface="+mn-ea"/>
              <a:cs typeface="+mn-cs"/>
            </a:endParaRPr>
          </a:p>
        </p:txBody>
      </p:sp>
    </p:spTree>
    <p:extLst>
      <p:ext uri="{BB962C8B-B14F-4D97-AF65-F5344CB8AC3E}">
        <p14:creationId xmlns:p14="http://schemas.microsoft.com/office/powerpoint/2010/main" val="37497670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1B673-C849-D70A-C57C-AFF961179899}"/>
              </a:ext>
            </a:extLst>
          </p:cNvPr>
          <p:cNvSpPr>
            <a:spLocks noGrp="1"/>
          </p:cNvSpPr>
          <p:nvPr>
            <p:ph type="title"/>
          </p:nvPr>
        </p:nvSpPr>
        <p:sp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sz="3000" b="1" dirty="0">
                <a:solidFill>
                  <a:schemeClr val="lt1"/>
                </a:solidFill>
                <a:latin typeface="+mn-lt"/>
                <a:ea typeface="+mn-ea"/>
                <a:cs typeface="+mn-cs"/>
              </a:rPr>
              <a:t>Flowchart for finding if the transactions are consistent or not: </a:t>
            </a:r>
            <a:endParaRPr lang="en-IN" sz="3000" b="1" dirty="0">
              <a:solidFill>
                <a:schemeClr val="lt1"/>
              </a:solidFill>
              <a:latin typeface="+mn-lt"/>
              <a:ea typeface="+mn-ea"/>
              <a:cs typeface="+mn-cs"/>
            </a:endParaRPr>
          </a:p>
        </p:txBody>
      </p:sp>
      <p:pic>
        <p:nvPicPr>
          <p:cNvPr id="5" name="Picture 4">
            <a:extLst>
              <a:ext uri="{FF2B5EF4-FFF2-40B4-BE49-F238E27FC236}">
                <a16:creationId xmlns:a16="http://schemas.microsoft.com/office/drawing/2014/main" id="{AEBCB5EF-AA40-F97E-13D1-A60F81A1F822}"/>
              </a:ext>
            </a:extLst>
          </p:cNvPr>
          <p:cNvPicPr>
            <a:picLocks noChangeAspect="1"/>
          </p:cNvPicPr>
          <p:nvPr/>
        </p:nvPicPr>
        <p:blipFill>
          <a:blip r:embed="rId2"/>
          <a:stretch>
            <a:fillRect/>
          </a:stretch>
        </p:blipFill>
        <p:spPr>
          <a:xfrm>
            <a:off x="2282709" y="1690688"/>
            <a:ext cx="7237211" cy="5017472"/>
          </a:xfrm>
          <a:prstGeom prst="rect">
            <a:avLst/>
          </a:prstGeom>
        </p:spPr>
      </p:pic>
    </p:spTree>
    <p:extLst>
      <p:ext uri="{BB962C8B-B14F-4D97-AF65-F5344CB8AC3E}">
        <p14:creationId xmlns:p14="http://schemas.microsoft.com/office/powerpoint/2010/main" val="2630019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p:txBody>
          <a:bodyPr>
            <a:normAutofit fontScale="92500" lnSpcReduction="20000"/>
          </a:bodyPr>
          <a:lstStyle/>
          <a:p>
            <a:pPr algn="just">
              <a:lnSpc>
                <a:spcPct val="110000"/>
              </a:lnSpc>
            </a:pPr>
            <a:r>
              <a:rPr lang="en-US" sz="2400" b="0" i="0" u="none" strike="noStrike" baseline="0" dirty="0">
                <a:solidFill>
                  <a:srgbClr val="000000"/>
                </a:solidFill>
              </a:rPr>
              <a:t>Instructions </a:t>
            </a:r>
            <a:r>
              <a:rPr lang="en-US" sz="2400" b="0" i="1" u="none" strike="noStrike" baseline="0" dirty="0">
                <a:solidFill>
                  <a:srgbClr val="000000"/>
                </a:solidFill>
              </a:rPr>
              <a:t>li </a:t>
            </a:r>
            <a:r>
              <a:rPr lang="en-US" sz="2400" b="0" i="0" u="none" strike="noStrike" baseline="0" dirty="0">
                <a:solidFill>
                  <a:srgbClr val="000000"/>
                </a:solidFill>
              </a:rPr>
              <a:t>and </a:t>
            </a:r>
            <a:r>
              <a:rPr lang="en-US" sz="2400" b="0" i="1" u="none" strike="noStrike" baseline="0" dirty="0" err="1">
                <a:solidFill>
                  <a:srgbClr val="000000"/>
                </a:solidFill>
              </a:rPr>
              <a:t>lj</a:t>
            </a:r>
            <a:r>
              <a:rPr lang="en-US" sz="2400" b="0" i="1" u="none" strike="noStrike" baseline="0" dirty="0">
                <a:solidFill>
                  <a:srgbClr val="000000"/>
                </a:solidFill>
              </a:rPr>
              <a:t> </a:t>
            </a:r>
            <a:r>
              <a:rPr lang="en-US" sz="2400" b="0" i="0" u="none" strike="noStrike" baseline="0" dirty="0">
                <a:solidFill>
                  <a:srgbClr val="000000"/>
                </a:solidFill>
              </a:rPr>
              <a:t>of transactions </a:t>
            </a:r>
            <a:r>
              <a:rPr lang="en-US" sz="2400" b="0" i="1" u="none" strike="noStrike" baseline="0" dirty="0">
                <a:solidFill>
                  <a:srgbClr val="000000"/>
                </a:solidFill>
              </a:rPr>
              <a:t>Ti </a:t>
            </a:r>
            <a:r>
              <a:rPr lang="en-US" sz="2400" b="0" i="0" u="none" strike="noStrike" baseline="0" dirty="0">
                <a:solidFill>
                  <a:srgbClr val="000000"/>
                </a:solidFill>
              </a:rPr>
              <a:t>and </a:t>
            </a:r>
            <a:r>
              <a:rPr lang="en-US" sz="2400" b="0" i="1" u="none" strike="noStrike" baseline="0" dirty="0" err="1">
                <a:solidFill>
                  <a:srgbClr val="000000"/>
                </a:solidFill>
              </a:rPr>
              <a:t>Tj</a:t>
            </a:r>
            <a:r>
              <a:rPr lang="en-US" sz="2400" b="0" i="1" u="none" strike="noStrike" baseline="0" dirty="0">
                <a:solidFill>
                  <a:srgbClr val="000000"/>
                </a:solidFill>
              </a:rPr>
              <a:t> </a:t>
            </a:r>
            <a:r>
              <a:rPr lang="en-US" sz="2400" b="0" i="0" u="none" strike="noStrike" baseline="0" dirty="0">
                <a:solidFill>
                  <a:srgbClr val="000000"/>
                </a:solidFill>
              </a:rPr>
              <a:t>respectively, conflict if and only if there exists some item Q accessed by both </a:t>
            </a:r>
            <a:r>
              <a:rPr lang="en-US" sz="2400" b="0" i="1" u="none" strike="noStrike" baseline="0" dirty="0">
                <a:solidFill>
                  <a:srgbClr val="000000"/>
                </a:solidFill>
              </a:rPr>
              <a:t>li </a:t>
            </a:r>
            <a:r>
              <a:rPr lang="en-US" sz="2400" b="0" i="0" u="none" strike="noStrike" baseline="0" dirty="0">
                <a:solidFill>
                  <a:srgbClr val="000000"/>
                </a:solidFill>
              </a:rPr>
              <a:t>and </a:t>
            </a:r>
            <a:r>
              <a:rPr lang="en-US" sz="2400" b="0" i="1" u="none" strike="noStrike" baseline="0" dirty="0" err="1">
                <a:solidFill>
                  <a:srgbClr val="000000"/>
                </a:solidFill>
              </a:rPr>
              <a:t>lj</a:t>
            </a:r>
            <a:r>
              <a:rPr lang="en-US" sz="2400" b="0" i="0" u="none" strike="noStrike" baseline="0" dirty="0">
                <a:solidFill>
                  <a:srgbClr val="000000"/>
                </a:solidFill>
              </a:rPr>
              <a:t>, and at least one of these instructions wrote Q. </a:t>
            </a:r>
          </a:p>
          <a:p>
            <a:pPr marL="0" indent="0" algn="just">
              <a:lnSpc>
                <a:spcPct val="110000"/>
              </a:lnSpc>
              <a:buNone/>
            </a:pPr>
            <a:r>
              <a:rPr lang="en-US" sz="2400" b="1" i="0" u="none" strike="noStrike" baseline="0" dirty="0">
                <a:solidFill>
                  <a:srgbClr val="000000"/>
                </a:solidFill>
              </a:rPr>
              <a:t>1. </a:t>
            </a:r>
            <a:r>
              <a:rPr lang="en-US" sz="2400" b="1" i="1" u="none" strike="noStrike" baseline="0" dirty="0">
                <a:solidFill>
                  <a:srgbClr val="000000"/>
                </a:solidFill>
              </a:rPr>
              <a:t>li </a:t>
            </a:r>
            <a:r>
              <a:rPr lang="en-US" sz="2400" b="1" i="0" u="none" strike="noStrike" baseline="0" dirty="0">
                <a:solidFill>
                  <a:srgbClr val="000000"/>
                </a:solidFill>
              </a:rPr>
              <a:t>= read(Q), </a:t>
            </a:r>
            <a:r>
              <a:rPr lang="en-US" sz="2400" b="1" i="1" u="none" strike="noStrike" baseline="0" dirty="0" err="1">
                <a:solidFill>
                  <a:srgbClr val="000000"/>
                </a:solidFill>
              </a:rPr>
              <a:t>lj</a:t>
            </a:r>
            <a:r>
              <a:rPr lang="en-US" sz="2400" b="1" i="1" u="none" strike="noStrike" baseline="0" dirty="0">
                <a:solidFill>
                  <a:srgbClr val="000000"/>
                </a:solidFill>
              </a:rPr>
              <a:t> </a:t>
            </a:r>
            <a:r>
              <a:rPr lang="en-US" sz="2400" b="1" i="0" u="none" strike="noStrike" baseline="0" dirty="0">
                <a:solidFill>
                  <a:srgbClr val="000000"/>
                </a:solidFill>
              </a:rPr>
              <a:t>= read(Q) =&gt; Don’t conflict. </a:t>
            </a:r>
          </a:p>
          <a:p>
            <a:pPr marL="0" indent="0" algn="just">
              <a:lnSpc>
                <a:spcPct val="110000"/>
              </a:lnSpc>
              <a:buNone/>
            </a:pPr>
            <a:r>
              <a:rPr lang="en-US" sz="2400" b="1" i="0" u="none" strike="noStrike" baseline="0" dirty="0">
                <a:solidFill>
                  <a:srgbClr val="000000"/>
                </a:solidFill>
              </a:rPr>
              <a:t>2. </a:t>
            </a:r>
            <a:r>
              <a:rPr lang="en-US" sz="2400" b="1" i="1" u="none" strike="noStrike" baseline="0" dirty="0">
                <a:solidFill>
                  <a:srgbClr val="000000"/>
                </a:solidFill>
              </a:rPr>
              <a:t>li </a:t>
            </a:r>
            <a:r>
              <a:rPr lang="en-US" sz="2400" b="1" i="0" u="none" strike="noStrike" baseline="0" dirty="0">
                <a:solidFill>
                  <a:srgbClr val="000000"/>
                </a:solidFill>
              </a:rPr>
              <a:t>= read(Q), </a:t>
            </a:r>
            <a:r>
              <a:rPr lang="en-US" sz="2400" b="1" i="1" u="none" strike="noStrike" baseline="0" dirty="0" err="1">
                <a:solidFill>
                  <a:srgbClr val="000000"/>
                </a:solidFill>
              </a:rPr>
              <a:t>lj</a:t>
            </a:r>
            <a:r>
              <a:rPr lang="en-US" sz="2400" b="1" i="1" u="none" strike="noStrike" baseline="0" dirty="0">
                <a:solidFill>
                  <a:srgbClr val="000000"/>
                </a:solidFill>
              </a:rPr>
              <a:t> </a:t>
            </a:r>
            <a:r>
              <a:rPr lang="en-US" sz="2400" b="1" i="0" u="none" strike="noStrike" baseline="0" dirty="0">
                <a:solidFill>
                  <a:srgbClr val="000000"/>
                </a:solidFill>
              </a:rPr>
              <a:t>= write(Q) =&gt; Conflict. </a:t>
            </a:r>
          </a:p>
          <a:p>
            <a:pPr marL="0" indent="0" algn="just">
              <a:lnSpc>
                <a:spcPct val="110000"/>
              </a:lnSpc>
              <a:buNone/>
            </a:pPr>
            <a:r>
              <a:rPr lang="en-US" sz="2400" b="1" i="0" u="none" strike="noStrike" baseline="0" dirty="0">
                <a:solidFill>
                  <a:srgbClr val="000000"/>
                </a:solidFill>
              </a:rPr>
              <a:t>3. </a:t>
            </a:r>
            <a:r>
              <a:rPr lang="en-US" sz="2400" b="1" i="1" u="none" strike="noStrike" baseline="0" dirty="0">
                <a:solidFill>
                  <a:srgbClr val="000000"/>
                </a:solidFill>
              </a:rPr>
              <a:t>li </a:t>
            </a:r>
            <a:r>
              <a:rPr lang="en-US" sz="2400" b="1" i="0" u="none" strike="noStrike" baseline="0" dirty="0">
                <a:solidFill>
                  <a:srgbClr val="000000"/>
                </a:solidFill>
              </a:rPr>
              <a:t>= write(Q), </a:t>
            </a:r>
            <a:r>
              <a:rPr lang="en-US" sz="2400" b="1" i="1" u="none" strike="noStrike" baseline="0" dirty="0" err="1">
                <a:solidFill>
                  <a:srgbClr val="000000"/>
                </a:solidFill>
              </a:rPr>
              <a:t>lj</a:t>
            </a:r>
            <a:r>
              <a:rPr lang="en-US" sz="2400" b="1" i="1" u="none" strike="noStrike" baseline="0" dirty="0">
                <a:solidFill>
                  <a:srgbClr val="000000"/>
                </a:solidFill>
              </a:rPr>
              <a:t> </a:t>
            </a:r>
            <a:r>
              <a:rPr lang="en-US" sz="2400" b="1" i="0" u="none" strike="noStrike" baseline="0" dirty="0">
                <a:solidFill>
                  <a:srgbClr val="000000"/>
                </a:solidFill>
              </a:rPr>
              <a:t>= read(Q) =&gt; Conflict. </a:t>
            </a:r>
          </a:p>
          <a:p>
            <a:pPr marL="0" indent="0" algn="just">
              <a:lnSpc>
                <a:spcPct val="110000"/>
              </a:lnSpc>
              <a:buNone/>
            </a:pPr>
            <a:r>
              <a:rPr lang="en-IN" sz="2400" b="1" i="0" u="none" strike="noStrike" baseline="0" dirty="0">
                <a:solidFill>
                  <a:srgbClr val="000000"/>
                </a:solidFill>
              </a:rPr>
              <a:t>4. </a:t>
            </a:r>
            <a:r>
              <a:rPr lang="en-IN" sz="2400" b="1" i="1" u="none" strike="noStrike" baseline="0" dirty="0">
                <a:solidFill>
                  <a:srgbClr val="000000"/>
                </a:solidFill>
              </a:rPr>
              <a:t>li </a:t>
            </a:r>
            <a:r>
              <a:rPr lang="en-IN" sz="2400" b="1" i="0" u="none" strike="noStrike" baseline="0" dirty="0">
                <a:solidFill>
                  <a:srgbClr val="000000"/>
                </a:solidFill>
              </a:rPr>
              <a:t>= write(Q), </a:t>
            </a:r>
            <a:r>
              <a:rPr lang="en-IN" sz="2400" b="1" i="1" u="none" strike="noStrike" baseline="0" dirty="0" err="1">
                <a:solidFill>
                  <a:srgbClr val="000000"/>
                </a:solidFill>
              </a:rPr>
              <a:t>lj</a:t>
            </a:r>
            <a:r>
              <a:rPr lang="en-IN" sz="2400" b="1" i="1" u="none" strike="noStrike" baseline="0" dirty="0">
                <a:solidFill>
                  <a:srgbClr val="000000"/>
                </a:solidFill>
              </a:rPr>
              <a:t> </a:t>
            </a:r>
            <a:r>
              <a:rPr lang="en-IN" sz="2400" b="1" i="0" u="none" strike="noStrike" baseline="0" dirty="0">
                <a:solidFill>
                  <a:srgbClr val="000000"/>
                </a:solidFill>
              </a:rPr>
              <a:t>= write(Q) =&gt; Conflict. </a:t>
            </a:r>
          </a:p>
          <a:p>
            <a:pPr algn="just">
              <a:lnSpc>
                <a:spcPct val="110000"/>
              </a:lnSpc>
            </a:pPr>
            <a:endParaRPr lang="en-IN" sz="2400" b="0" i="0" u="none" strike="noStrike" baseline="0" dirty="0">
              <a:solidFill>
                <a:srgbClr val="000000"/>
              </a:solidFill>
            </a:endParaRPr>
          </a:p>
          <a:p>
            <a:pPr algn="just">
              <a:lnSpc>
                <a:spcPct val="110000"/>
              </a:lnSpc>
            </a:pPr>
            <a:r>
              <a:rPr lang="en-US" sz="2400" b="0" i="0" u="none" strike="noStrike" baseline="0" dirty="0">
                <a:solidFill>
                  <a:srgbClr val="000000"/>
                </a:solidFill>
              </a:rPr>
              <a:t>If a schedule </a:t>
            </a:r>
            <a:r>
              <a:rPr lang="en-US" sz="2400" b="0" i="1" u="none" strike="noStrike" baseline="0" dirty="0">
                <a:solidFill>
                  <a:srgbClr val="000000"/>
                </a:solidFill>
              </a:rPr>
              <a:t>S </a:t>
            </a:r>
            <a:r>
              <a:rPr lang="en-US" sz="2400" b="0" i="0" u="none" strike="noStrike" baseline="0" dirty="0">
                <a:solidFill>
                  <a:srgbClr val="000000"/>
                </a:solidFill>
              </a:rPr>
              <a:t>can be transformed into a schedule </a:t>
            </a:r>
            <a:r>
              <a:rPr lang="en-US" sz="2400" b="0" i="1" u="none" strike="noStrike" baseline="0" dirty="0">
                <a:solidFill>
                  <a:srgbClr val="000000"/>
                </a:solidFill>
              </a:rPr>
              <a:t>S´ </a:t>
            </a:r>
            <a:r>
              <a:rPr lang="en-US" sz="2400" b="0" i="0" u="none" strike="noStrike" baseline="0" dirty="0">
                <a:solidFill>
                  <a:srgbClr val="000000"/>
                </a:solidFill>
              </a:rPr>
              <a:t>by a series of swaps of non-conflicting instructions, we say that </a:t>
            </a:r>
            <a:r>
              <a:rPr lang="en-US" sz="2400" b="0" i="1" u="none" strike="noStrike" baseline="0" dirty="0">
                <a:solidFill>
                  <a:srgbClr val="000000"/>
                </a:solidFill>
              </a:rPr>
              <a:t>S </a:t>
            </a:r>
            <a:r>
              <a:rPr lang="en-US" sz="2400" b="0" i="0" u="none" strike="noStrike" baseline="0" dirty="0">
                <a:solidFill>
                  <a:srgbClr val="000000"/>
                </a:solidFill>
              </a:rPr>
              <a:t>and </a:t>
            </a:r>
            <a:r>
              <a:rPr lang="en-US" sz="2400" b="0" i="1" u="none" strike="noStrike" baseline="0" dirty="0">
                <a:solidFill>
                  <a:srgbClr val="000000"/>
                </a:solidFill>
              </a:rPr>
              <a:t>S´ </a:t>
            </a:r>
            <a:r>
              <a:rPr lang="en-US" sz="2400" b="0" i="0" u="none" strike="noStrike" baseline="0" dirty="0">
                <a:solidFill>
                  <a:srgbClr val="000000"/>
                </a:solidFill>
              </a:rPr>
              <a:t>are </a:t>
            </a:r>
            <a:r>
              <a:rPr lang="en-US" sz="2400" b="1" i="0" u="none" strike="noStrike" baseline="0" dirty="0">
                <a:solidFill>
                  <a:srgbClr val="000000"/>
                </a:solidFill>
              </a:rPr>
              <a:t>conflict equivalent</a:t>
            </a:r>
            <a:r>
              <a:rPr lang="en-US" sz="2400" b="0" i="1" u="none" strike="noStrike" baseline="0" dirty="0">
                <a:solidFill>
                  <a:srgbClr val="000000"/>
                </a:solidFill>
              </a:rPr>
              <a:t>. </a:t>
            </a:r>
            <a:r>
              <a:rPr lang="en-US" sz="2400" b="0" i="0" u="none" strike="noStrike" baseline="0" dirty="0">
                <a:solidFill>
                  <a:srgbClr val="000000"/>
                </a:solidFill>
              </a:rPr>
              <a:t>We say that a schedule </a:t>
            </a:r>
            <a:r>
              <a:rPr lang="en-US" sz="2400" b="0" i="1" u="none" strike="noStrike" baseline="0" dirty="0">
                <a:solidFill>
                  <a:srgbClr val="000000"/>
                </a:solidFill>
              </a:rPr>
              <a:t>S </a:t>
            </a:r>
            <a:r>
              <a:rPr lang="en-US" sz="2400" b="0" i="0" u="none" strike="noStrike" baseline="0" dirty="0">
                <a:solidFill>
                  <a:srgbClr val="000000"/>
                </a:solidFill>
              </a:rPr>
              <a:t>is </a:t>
            </a:r>
            <a:r>
              <a:rPr lang="en-US" sz="2400" b="1" i="0" u="none" strike="noStrike" baseline="0" dirty="0">
                <a:solidFill>
                  <a:srgbClr val="000000"/>
                </a:solidFill>
              </a:rPr>
              <a:t>conflict serializable </a:t>
            </a:r>
            <a:r>
              <a:rPr lang="en-US" sz="2400" b="0" i="0" u="none" strike="noStrike" baseline="0" dirty="0">
                <a:solidFill>
                  <a:srgbClr val="000000"/>
                </a:solidFill>
              </a:rPr>
              <a:t>if it is conflict equivalent to a serial schedule. </a:t>
            </a:r>
            <a:endParaRPr lang="en-US" b="1" i="1" u="none" strike="noStrike" baseline="0" dirty="0">
              <a:solidFill>
                <a:srgbClr val="006FC0"/>
              </a:solidFill>
            </a:endParaRPr>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ln/>
        </p:spPr>
        <p:style>
          <a:lnRef idx="0">
            <a:schemeClr val="accent6"/>
          </a:lnRef>
          <a:fillRef idx="3">
            <a:schemeClr val="accent6"/>
          </a:fillRef>
          <a:effectRef idx="3">
            <a:schemeClr val="accent6"/>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:Conflict Serializability:</a:t>
            </a:r>
            <a:endParaRPr lang="en-IN" b="1" dirty="0">
              <a:solidFill>
                <a:schemeClr val="lt1"/>
              </a:solidFill>
              <a:latin typeface="+mn-lt"/>
              <a:ea typeface="+mn-ea"/>
              <a:cs typeface="+mn-cs"/>
            </a:endParaRPr>
          </a:p>
        </p:txBody>
      </p:sp>
    </p:spTree>
    <p:extLst>
      <p:ext uri="{BB962C8B-B14F-4D97-AF65-F5344CB8AC3E}">
        <p14:creationId xmlns:p14="http://schemas.microsoft.com/office/powerpoint/2010/main" val="4193653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4415-CB3F-C7F0-A1C6-2FBD7F8D2E16}"/>
              </a:ext>
            </a:extLst>
          </p:cNvPr>
          <p:cNvSpPr>
            <a:spLocks noGrp="1"/>
          </p:cNvSpPr>
          <p:nvPr>
            <p:ph idx="1"/>
          </p:nvPr>
        </p:nvSpPr>
        <p:spPr/>
        <p:txBody>
          <a:bodyPr>
            <a:normAutofit/>
          </a:bodyPr>
          <a:lstStyle/>
          <a:p>
            <a:pPr algn="just">
              <a:lnSpc>
                <a:spcPct val="100000"/>
              </a:lnSpc>
            </a:pPr>
            <a:r>
              <a:rPr lang="en-US" dirty="0">
                <a:solidFill>
                  <a:srgbClr val="000000"/>
                </a:solidFill>
              </a:rPr>
              <a:t>Transaction is a collection of operations that form a single logical unit of work. </a:t>
            </a:r>
          </a:p>
          <a:p>
            <a:pPr algn="just">
              <a:lnSpc>
                <a:spcPct val="100000"/>
              </a:lnSpc>
            </a:pPr>
            <a:r>
              <a:rPr lang="en-US" dirty="0">
                <a:solidFill>
                  <a:srgbClr val="000000"/>
                </a:solidFill>
              </a:rPr>
              <a:t>It is a logical unit of program execution that contains one or more SQL statements and accesses and possibly updates various data items.</a:t>
            </a:r>
          </a:p>
        </p:txBody>
      </p:sp>
      <p:sp>
        <p:nvSpPr>
          <p:cNvPr id="5" name="Title 1">
            <a:extLst>
              <a:ext uri="{FF2B5EF4-FFF2-40B4-BE49-F238E27FC236}">
                <a16:creationId xmlns:a16="http://schemas.microsoft.com/office/drawing/2014/main" id="{559B0667-035C-C0EE-4F9C-AEA4D057E7FC}"/>
              </a:ext>
            </a:extLst>
          </p:cNvPr>
          <p:cNvSpPr>
            <a:spLocks noGrp="1"/>
          </p:cNvSpPr>
          <p:nvPr>
            <p:ph type="title"/>
          </p:nvPr>
        </p:nvSpPr>
        <p:spPr>
          <a:xfrm>
            <a:off x="838200" y="365125"/>
            <a:ext cx="10515600" cy="1325563"/>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IN" sz="4800" b="1" dirty="0">
                <a:solidFill>
                  <a:schemeClr val="lt1"/>
                </a:solidFill>
                <a:latin typeface="+mn-lt"/>
                <a:ea typeface="+mn-ea"/>
                <a:cs typeface="+mn-cs"/>
              </a:rPr>
              <a:t>:Transaction:</a:t>
            </a:r>
          </a:p>
        </p:txBody>
      </p:sp>
    </p:spTree>
    <p:extLst>
      <p:ext uri="{BB962C8B-B14F-4D97-AF65-F5344CB8AC3E}">
        <p14:creationId xmlns:p14="http://schemas.microsoft.com/office/powerpoint/2010/main" val="42381507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p:txBody>
          <a:bodyPr>
            <a:normAutofit/>
          </a:bodyPr>
          <a:lstStyle/>
          <a:p>
            <a:pPr algn="just">
              <a:lnSpc>
                <a:spcPct val="100000"/>
              </a:lnSpc>
            </a:pPr>
            <a:r>
              <a:rPr lang="en-US" b="0" i="0" u="none" strike="noStrike" baseline="0" dirty="0">
                <a:solidFill>
                  <a:srgbClr val="000000"/>
                </a:solidFill>
              </a:rPr>
              <a:t>It is used to find out if a schedule is serializable or not, when a schedule is not conflict serializable. </a:t>
            </a:r>
            <a:endParaRPr lang="en-US" sz="3200" b="1" i="1" u="none" strike="noStrike" baseline="0" dirty="0">
              <a:solidFill>
                <a:srgbClr val="006FC0"/>
              </a:solidFill>
            </a:endParaRPr>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ln/>
        </p:spPr>
        <p:style>
          <a:lnRef idx="0">
            <a:schemeClr val="accent6"/>
          </a:lnRef>
          <a:fillRef idx="3">
            <a:schemeClr val="accent6"/>
          </a:fillRef>
          <a:effectRef idx="3">
            <a:schemeClr val="accent6"/>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:View Serializability:</a:t>
            </a:r>
            <a:endParaRPr lang="en-IN" b="1" dirty="0">
              <a:solidFill>
                <a:schemeClr val="lt1"/>
              </a:solidFill>
              <a:latin typeface="+mn-lt"/>
              <a:ea typeface="+mn-ea"/>
              <a:cs typeface="+mn-cs"/>
            </a:endParaRPr>
          </a:p>
        </p:txBody>
      </p:sp>
    </p:spTree>
    <p:extLst>
      <p:ext uri="{BB962C8B-B14F-4D97-AF65-F5344CB8AC3E}">
        <p14:creationId xmlns:p14="http://schemas.microsoft.com/office/powerpoint/2010/main" val="40173963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6A09C-1382-CAF5-A1AD-152C2FF21703}"/>
              </a:ext>
            </a:extLst>
          </p:cNvPr>
          <p:cNvSpPr>
            <a:spLocks noGrp="1"/>
          </p:cNvSpPr>
          <p:nvPr>
            <p:ph type="title"/>
          </p:nvPr>
        </p:nvSpPr>
        <p:spPr>
          <a:xfrm>
            <a:off x="838200" y="365125"/>
            <a:ext cx="10515600" cy="6167755"/>
          </a:xfrm>
        </p:spPr>
        <p:txBody>
          <a:bodyPr/>
          <a:lstStyle/>
          <a:p>
            <a:pPr algn="ctr"/>
            <a:r>
              <a:rPr lang="en-IN" b="1" dirty="0">
                <a:latin typeface="+mn-lt"/>
              </a:rPr>
              <a:t>:</a:t>
            </a:r>
            <a:r>
              <a:rPr lang="en-IN" sz="6600" b="1" dirty="0">
                <a:latin typeface="+mn-lt"/>
              </a:rPr>
              <a:t>Examples</a:t>
            </a:r>
            <a:r>
              <a:rPr lang="en-IN" b="1" dirty="0">
                <a:latin typeface="+mn-lt"/>
              </a:rPr>
              <a:t>:</a:t>
            </a:r>
          </a:p>
        </p:txBody>
      </p:sp>
    </p:spTree>
    <p:extLst>
      <p:ext uri="{BB962C8B-B14F-4D97-AF65-F5344CB8AC3E}">
        <p14:creationId xmlns:p14="http://schemas.microsoft.com/office/powerpoint/2010/main" val="12258528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727FC0-76FA-BF66-982F-C94E89030D74}"/>
              </a:ext>
            </a:extLst>
          </p:cNvPr>
          <p:cNvSpPr>
            <a:spLocks noGrp="1"/>
          </p:cNvSpPr>
          <p:nvPr>
            <p:ph idx="1"/>
          </p:nvPr>
        </p:nvSpPr>
        <p:spPr/>
        <p:txBody>
          <a:bodyPr/>
          <a:lstStyle/>
          <a:p>
            <a:pPr algn="just">
              <a:lnSpc>
                <a:spcPct val="100000"/>
              </a:lnSpc>
            </a:pPr>
            <a:endParaRPr lang="en-US" dirty="0"/>
          </a:p>
          <a:p>
            <a:pPr algn="just">
              <a:lnSpc>
                <a:spcPct val="100000"/>
              </a:lnSpc>
            </a:pPr>
            <a:endParaRPr lang="en-IN" dirty="0"/>
          </a:p>
        </p:txBody>
      </p:sp>
      <p:pic>
        <p:nvPicPr>
          <p:cNvPr id="5" name="Picture 4">
            <a:extLst>
              <a:ext uri="{FF2B5EF4-FFF2-40B4-BE49-F238E27FC236}">
                <a16:creationId xmlns:a16="http://schemas.microsoft.com/office/drawing/2014/main" id="{9851D492-1A50-84D9-516A-25516F3D5C4E}"/>
              </a:ext>
            </a:extLst>
          </p:cNvPr>
          <p:cNvPicPr>
            <a:picLocks noChangeAspect="1"/>
          </p:cNvPicPr>
          <p:nvPr/>
        </p:nvPicPr>
        <p:blipFill>
          <a:blip r:embed="rId2"/>
          <a:stretch>
            <a:fillRect/>
          </a:stretch>
        </p:blipFill>
        <p:spPr>
          <a:xfrm>
            <a:off x="974805" y="0"/>
            <a:ext cx="5121195" cy="6858000"/>
          </a:xfrm>
          <a:prstGeom prst="rect">
            <a:avLst/>
          </a:prstGeom>
        </p:spPr>
      </p:pic>
      <p:pic>
        <p:nvPicPr>
          <p:cNvPr id="9" name="Picture 8">
            <a:extLst>
              <a:ext uri="{FF2B5EF4-FFF2-40B4-BE49-F238E27FC236}">
                <a16:creationId xmlns:a16="http://schemas.microsoft.com/office/drawing/2014/main" id="{972FA48C-5221-C207-9AF0-4A026A7C542E}"/>
              </a:ext>
            </a:extLst>
          </p:cNvPr>
          <p:cNvPicPr>
            <a:picLocks noChangeAspect="1"/>
          </p:cNvPicPr>
          <p:nvPr/>
        </p:nvPicPr>
        <p:blipFill>
          <a:blip r:embed="rId3"/>
          <a:stretch>
            <a:fillRect/>
          </a:stretch>
        </p:blipFill>
        <p:spPr>
          <a:xfrm>
            <a:off x="6232605" y="0"/>
            <a:ext cx="5121195" cy="6858000"/>
          </a:xfrm>
          <a:prstGeom prst="rect">
            <a:avLst/>
          </a:prstGeom>
        </p:spPr>
      </p:pic>
    </p:spTree>
    <p:extLst>
      <p:ext uri="{BB962C8B-B14F-4D97-AF65-F5344CB8AC3E}">
        <p14:creationId xmlns:p14="http://schemas.microsoft.com/office/powerpoint/2010/main" val="30648757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4960B5-9C06-9985-C28D-832A03FA15AD}"/>
              </a:ext>
            </a:extLst>
          </p:cNvPr>
          <p:cNvPicPr>
            <a:picLocks noChangeAspect="1"/>
          </p:cNvPicPr>
          <p:nvPr/>
        </p:nvPicPr>
        <p:blipFill>
          <a:blip r:embed="rId2"/>
          <a:stretch>
            <a:fillRect/>
          </a:stretch>
        </p:blipFill>
        <p:spPr>
          <a:xfrm>
            <a:off x="761722" y="0"/>
            <a:ext cx="5121195" cy="6858000"/>
          </a:xfrm>
          <a:prstGeom prst="rect">
            <a:avLst/>
          </a:prstGeom>
        </p:spPr>
      </p:pic>
      <p:pic>
        <p:nvPicPr>
          <p:cNvPr id="5" name="Picture 4">
            <a:extLst>
              <a:ext uri="{FF2B5EF4-FFF2-40B4-BE49-F238E27FC236}">
                <a16:creationId xmlns:a16="http://schemas.microsoft.com/office/drawing/2014/main" id="{CA42DF72-5F85-A0AD-90DF-210E487AD316}"/>
              </a:ext>
            </a:extLst>
          </p:cNvPr>
          <p:cNvPicPr>
            <a:picLocks noChangeAspect="1"/>
          </p:cNvPicPr>
          <p:nvPr/>
        </p:nvPicPr>
        <p:blipFill>
          <a:blip r:embed="rId3"/>
          <a:stretch>
            <a:fillRect/>
          </a:stretch>
        </p:blipFill>
        <p:spPr>
          <a:xfrm>
            <a:off x="6191799" y="0"/>
            <a:ext cx="5111922" cy="6858000"/>
          </a:xfrm>
          <a:prstGeom prst="rect">
            <a:avLst/>
          </a:prstGeom>
        </p:spPr>
      </p:pic>
    </p:spTree>
    <p:extLst>
      <p:ext uri="{BB962C8B-B14F-4D97-AF65-F5344CB8AC3E}">
        <p14:creationId xmlns:p14="http://schemas.microsoft.com/office/powerpoint/2010/main" val="35058752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1CD27A-84AE-2CA4-4FD2-FEEE8C0C06D1}"/>
              </a:ext>
            </a:extLst>
          </p:cNvPr>
          <p:cNvPicPr>
            <a:picLocks noChangeAspect="1"/>
          </p:cNvPicPr>
          <p:nvPr/>
        </p:nvPicPr>
        <p:blipFill>
          <a:blip r:embed="rId2"/>
          <a:stretch>
            <a:fillRect/>
          </a:stretch>
        </p:blipFill>
        <p:spPr>
          <a:xfrm>
            <a:off x="674919" y="0"/>
            <a:ext cx="5111922" cy="6858000"/>
          </a:xfrm>
          <a:prstGeom prst="rect">
            <a:avLst/>
          </a:prstGeom>
        </p:spPr>
      </p:pic>
      <p:pic>
        <p:nvPicPr>
          <p:cNvPr id="5" name="Picture 4">
            <a:extLst>
              <a:ext uri="{FF2B5EF4-FFF2-40B4-BE49-F238E27FC236}">
                <a16:creationId xmlns:a16="http://schemas.microsoft.com/office/drawing/2014/main" id="{CFA9C576-6208-1349-4492-22D6DCB09503}"/>
              </a:ext>
            </a:extLst>
          </p:cNvPr>
          <p:cNvPicPr>
            <a:picLocks noChangeAspect="1"/>
          </p:cNvPicPr>
          <p:nvPr/>
        </p:nvPicPr>
        <p:blipFill>
          <a:blip r:embed="rId3"/>
          <a:stretch>
            <a:fillRect/>
          </a:stretch>
        </p:blipFill>
        <p:spPr>
          <a:xfrm>
            <a:off x="6262919" y="0"/>
            <a:ext cx="5111922" cy="6858000"/>
          </a:xfrm>
          <a:prstGeom prst="rect">
            <a:avLst/>
          </a:prstGeom>
        </p:spPr>
      </p:pic>
    </p:spTree>
    <p:extLst>
      <p:ext uri="{BB962C8B-B14F-4D97-AF65-F5344CB8AC3E}">
        <p14:creationId xmlns:p14="http://schemas.microsoft.com/office/powerpoint/2010/main" val="40914119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B9C8BE-9C67-C849-8114-BA4261962743}"/>
              </a:ext>
            </a:extLst>
          </p:cNvPr>
          <p:cNvPicPr>
            <a:picLocks noChangeAspect="1"/>
          </p:cNvPicPr>
          <p:nvPr/>
        </p:nvPicPr>
        <p:blipFill>
          <a:blip r:embed="rId2"/>
          <a:stretch>
            <a:fillRect/>
          </a:stretch>
        </p:blipFill>
        <p:spPr>
          <a:xfrm>
            <a:off x="776520" y="0"/>
            <a:ext cx="5111922" cy="6858000"/>
          </a:xfrm>
          <a:prstGeom prst="rect">
            <a:avLst/>
          </a:prstGeom>
        </p:spPr>
      </p:pic>
      <p:pic>
        <p:nvPicPr>
          <p:cNvPr id="5" name="Picture 4">
            <a:extLst>
              <a:ext uri="{FF2B5EF4-FFF2-40B4-BE49-F238E27FC236}">
                <a16:creationId xmlns:a16="http://schemas.microsoft.com/office/drawing/2014/main" id="{948FA9D8-2388-DF8A-7489-6C596C1C0049}"/>
              </a:ext>
            </a:extLst>
          </p:cNvPr>
          <p:cNvPicPr>
            <a:picLocks noChangeAspect="1"/>
          </p:cNvPicPr>
          <p:nvPr/>
        </p:nvPicPr>
        <p:blipFill>
          <a:blip r:embed="rId3"/>
          <a:stretch>
            <a:fillRect/>
          </a:stretch>
        </p:blipFill>
        <p:spPr>
          <a:xfrm>
            <a:off x="6303558" y="0"/>
            <a:ext cx="5111922" cy="6858000"/>
          </a:xfrm>
          <a:prstGeom prst="rect">
            <a:avLst/>
          </a:prstGeom>
        </p:spPr>
      </p:pic>
    </p:spTree>
    <p:extLst>
      <p:ext uri="{BB962C8B-B14F-4D97-AF65-F5344CB8AC3E}">
        <p14:creationId xmlns:p14="http://schemas.microsoft.com/office/powerpoint/2010/main" val="12914887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a:xfrm>
            <a:off x="838200" y="1919750"/>
            <a:ext cx="4212189" cy="4351338"/>
          </a:xfrm>
        </p:spPr>
        <p:txBody>
          <a:bodyPr>
            <a:normAutofit fontScale="85000" lnSpcReduction="10000"/>
          </a:bodyPr>
          <a:lstStyle/>
          <a:p>
            <a:pPr>
              <a:lnSpc>
                <a:spcPct val="120000"/>
              </a:lnSpc>
            </a:pPr>
            <a:r>
              <a:rPr lang="en-US" sz="3200" u="none" strike="noStrike" baseline="0" dirty="0"/>
              <a:t>When multiple transactions are executed concurrently, it is important to maintain concurrency of all the transactions. Protocols are used to maintain ACID properties of all the transaction.</a:t>
            </a:r>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US" b="1" dirty="0"/>
              <a:t>:Concurrency Control Protocols</a:t>
            </a:r>
            <a:r>
              <a:rPr lang="en-US" b="1" dirty="0">
                <a:solidFill>
                  <a:schemeClr val="lt1"/>
                </a:solidFill>
                <a:latin typeface="+mn-lt"/>
                <a:ea typeface="+mn-ea"/>
                <a:cs typeface="+mn-cs"/>
              </a:rPr>
              <a:t>:</a:t>
            </a:r>
            <a:endParaRPr lang="en-IN" b="1" dirty="0">
              <a:solidFill>
                <a:schemeClr val="lt1"/>
              </a:solidFill>
              <a:latin typeface="+mn-lt"/>
              <a:ea typeface="+mn-ea"/>
              <a:cs typeface="+mn-cs"/>
            </a:endParaRPr>
          </a:p>
        </p:txBody>
      </p:sp>
      <p:pic>
        <p:nvPicPr>
          <p:cNvPr id="4" name="Picture 3">
            <a:extLst>
              <a:ext uri="{FF2B5EF4-FFF2-40B4-BE49-F238E27FC236}">
                <a16:creationId xmlns:a16="http://schemas.microsoft.com/office/drawing/2014/main" id="{D2FAE50A-9236-0775-AB29-50C83861267D}"/>
              </a:ext>
            </a:extLst>
          </p:cNvPr>
          <p:cNvPicPr>
            <a:picLocks noChangeAspect="1"/>
          </p:cNvPicPr>
          <p:nvPr/>
        </p:nvPicPr>
        <p:blipFill>
          <a:blip r:embed="rId2"/>
          <a:stretch>
            <a:fillRect/>
          </a:stretch>
        </p:blipFill>
        <p:spPr>
          <a:xfrm>
            <a:off x="5019040" y="1919750"/>
            <a:ext cx="6334760" cy="4381990"/>
          </a:xfrm>
          <a:prstGeom prst="rect">
            <a:avLst/>
          </a:prstGeom>
        </p:spPr>
      </p:pic>
    </p:spTree>
    <p:extLst>
      <p:ext uri="{BB962C8B-B14F-4D97-AF65-F5344CB8AC3E}">
        <p14:creationId xmlns:p14="http://schemas.microsoft.com/office/powerpoint/2010/main" val="10787733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a:xfrm>
            <a:off x="838200" y="1919750"/>
            <a:ext cx="10515600" cy="4351338"/>
          </a:xfrm>
        </p:spPr>
        <p:txBody>
          <a:bodyPr>
            <a:normAutofit/>
          </a:bodyPr>
          <a:lstStyle/>
          <a:p>
            <a:pPr algn="just">
              <a:lnSpc>
                <a:spcPct val="120000"/>
              </a:lnSpc>
            </a:pPr>
            <a:r>
              <a:rPr lang="en-US" sz="2400" u="none" strike="noStrike" baseline="0" dirty="0"/>
              <a:t>Timestamp is a unique identifier created by the DBMS to identify a transaction. They are usually assigned in the order in which they are submitted to the system. The timestamp of transaction Ti is denoted as TS(Ti).</a:t>
            </a:r>
          </a:p>
          <a:p>
            <a:pPr algn="just">
              <a:lnSpc>
                <a:spcPct val="120000"/>
              </a:lnSpc>
            </a:pPr>
            <a:r>
              <a:rPr lang="en-US" sz="2400" u="none" strike="noStrike" baseline="0" dirty="0"/>
              <a:t>Read time-stamp of data-item X is denoted by R-timestamp(X).</a:t>
            </a:r>
          </a:p>
          <a:p>
            <a:pPr algn="just">
              <a:lnSpc>
                <a:spcPct val="120000"/>
              </a:lnSpc>
            </a:pPr>
            <a:r>
              <a:rPr lang="en-US" sz="2400" u="none" strike="noStrike" baseline="0" dirty="0"/>
              <a:t>Write time-stamp of data-item X is denoted by W-timestamp(X).</a:t>
            </a:r>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ln/>
        </p:spPr>
        <p:style>
          <a:lnRef idx="0">
            <a:schemeClr val="accent6"/>
          </a:lnRef>
          <a:fillRef idx="3">
            <a:schemeClr val="accent6"/>
          </a:fillRef>
          <a:effectRef idx="3">
            <a:schemeClr val="accent6"/>
          </a:effectRef>
          <a:fontRef idx="minor">
            <a:schemeClr val="lt1"/>
          </a:fontRef>
        </p:style>
        <p:txBody>
          <a:bodyPr vert="horz" lIns="91440" tIns="45720" rIns="91440" bIns="45720" rtlCol="0" anchor="ctr">
            <a:normAutofit/>
          </a:bodyPr>
          <a:lstStyle/>
          <a:p>
            <a:pPr algn="ctr"/>
            <a:r>
              <a:rPr lang="en-US" b="1" dirty="0"/>
              <a:t>:Timestamp based Protocols</a:t>
            </a:r>
            <a:r>
              <a:rPr lang="en-US" b="1" dirty="0">
                <a:solidFill>
                  <a:schemeClr val="lt1"/>
                </a:solidFill>
                <a:latin typeface="+mn-lt"/>
                <a:ea typeface="+mn-ea"/>
                <a:cs typeface="+mn-cs"/>
              </a:rPr>
              <a:t>:</a:t>
            </a:r>
            <a:endParaRPr lang="en-IN" b="1" dirty="0">
              <a:solidFill>
                <a:schemeClr val="lt1"/>
              </a:solidFill>
              <a:latin typeface="+mn-lt"/>
              <a:ea typeface="+mn-ea"/>
              <a:cs typeface="+mn-cs"/>
            </a:endParaRPr>
          </a:p>
        </p:txBody>
      </p:sp>
    </p:spTree>
    <p:extLst>
      <p:ext uri="{BB962C8B-B14F-4D97-AF65-F5344CB8AC3E}">
        <p14:creationId xmlns:p14="http://schemas.microsoft.com/office/powerpoint/2010/main" val="30113538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a:xfrm>
            <a:off x="838199" y="2061990"/>
            <a:ext cx="4790433" cy="4351338"/>
          </a:xfrm>
        </p:spPr>
        <p:txBody>
          <a:bodyPr>
            <a:normAutofit/>
          </a:bodyPr>
          <a:lstStyle/>
          <a:p>
            <a:pPr marL="0" indent="0" algn="just">
              <a:lnSpc>
                <a:spcPct val="100000"/>
              </a:lnSpc>
              <a:buNone/>
            </a:pPr>
            <a:r>
              <a:rPr lang="en-US" sz="1800" u="none" strike="noStrike" baseline="0" dirty="0"/>
              <a:t>• If a transaction Ti issues a read(X) operation… </a:t>
            </a:r>
          </a:p>
          <a:p>
            <a:pPr marL="0" indent="0" algn="just">
              <a:lnSpc>
                <a:spcPct val="100000"/>
              </a:lnSpc>
              <a:buNone/>
            </a:pPr>
            <a:r>
              <a:rPr lang="en-US" sz="1800" u="none" strike="noStrike" baseline="0" dirty="0"/>
              <a:t>– If TS(Ti) &lt; W-timestamp(X)</a:t>
            </a:r>
          </a:p>
          <a:p>
            <a:pPr marL="0" indent="0" algn="just">
              <a:lnSpc>
                <a:spcPct val="100000"/>
              </a:lnSpc>
              <a:buNone/>
            </a:pPr>
            <a:r>
              <a:rPr lang="en-US" sz="1800" u="none" strike="noStrike" baseline="0" dirty="0"/>
              <a:t>	• Operation rejected.</a:t>
            </a:r>
          </a:p>
          <a:p>
            <a:pPr marL="0" indent="0" algn="just">
              <a:lnSpc>
                <a:spcPct val="100000"/>
              </a:lnSpc>
              <a:buNone/>
            </a:pPr>
            <a:r>
              <a:rPr lang="en-US" sz="1800" u="none" strike="noStrike" baseline="0" dirty="0"/>
              <a:t>– If TS(Ti) &gt;= W-timestamp(X)</a:t>
            </a:r>
          </a:p>
          <a:p>
            <a:pPr marL="0" indent="0" algn="just">
              <a:lnSpc>
                <a:spcPct val="100000"/>
              </a:lnSpc>
              <a:buNone/>
            </a:pPr>
            <a:r>
              <a:rPr lang="en-US" sz="1800" u="none" strike="noStrike" baseline="0" dirty="0"/>
              <a:t>	• Operation executed.</a:t>
            </a:r>
          </a:p>
          <a:p>
            <a:pPr marL="0" indent="0" algn="just">
              <a:lnSpc>
                <a:spcPct val="100000"/>
              </a:lnSpc>
              <a:buNone/>
            </a:pPr>
            <a:r>
              <a:rPr lang="en-US" sz="1800" u="none" strike="noStrike" baseline="0" dirty="0"/>
              <a:t>– All data-item timestamps updated.</a:t>
            </a:r>
          </a:p>
          <a:p>
            <a:pPr algn="just">
              <a:lnSpc>
                <a:spcPct val="100000"/>
              </a:lnSpc>
            </a:pPr>
            <a:endParaRPr lang="en-US" sz="1800" u="none" strike="noStrike" baseline="0" dirty="0"/>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ln/>
        </p:spPr>
        <p:style>
          <a:lnRef idx="0">
            <a:schemeClr val="accent6"/>
          </a:lnRef>
          <a:fillRef idx="3">
            <a:schemeClr val="accent6"/>
          </a:fillRef>
          <a:effectRef idx="3">
            <a:schemeClr val="accent6"/>
          </a:effectRef>
          <a:fontRef idx="minor">
            <a:schemeClr val="lt1"/>
          </a:fontRef>
        </p:style>
        <p:txBody>
          <a:bodyPr vert="horz" lIns="91440" tIns="45720" rIns="91440" bIns="45720" rtlCol="0" anchor="ctr">
            <a:normAutofit/>
          </a:bodyPr>
          <a:lstStyle/>
          <a:p>
            <a:pPr algn="ctr"/>
            <a:r>
              <a:rPr lang="en-US" b="1" dirty="0"/>
              <a:t>:Working of Timestamp based Protocols</a:t>
            </a:r>
            <a:r>
              <a:rPr lang="en-US" b="1" dirty="0">
                <a:solidFill>
                  <a:schemeClr val="lt1"/>
                </a:solidFill>
                <a:latin typeface="+mn-lt"/>
                <a:ea typeface="+mn-ea"/>
                <a:cs typeface="+mn-cs"/>
              </a:rPr>
              <a:t>:</a:t>
            </a:r>
            <a:endParaRPr lang="en-IN" b="1" dirty="0">
              <a:solidFill>
                <a:schemeClr val="lt1"/>
              </a:solidFill>
              <a:latin typeface="+mn-lt"/>
              <a:ea typeface="+mn-ea"/>
              <a:cs typeface="+mn-cs"/>
            </a:endParaRPr>
          </a:p>
        </p:txBody>
      </p:sp>
      <p:sp>
        <p:nvSpPr>
          <p:cNvPr id="4" name="TextBox 3">
            <a:extLst>
              <a:ext uri="{FF2B5EF4-FFF2-40B4-BE49-F238E27FC236}">
                <a16:creationId xmlns:a16="http://schemas.microsoft.com/office/drawing/2014/main" id="{008169AF-DDBE-CECB-F5C7-1ECD8BDECE3C}"/>
              </a:ext>
            </a:extLst>
          </p:cNvPr>
          <p:cNvSpPr txBox="1"/>
          <p:nvPr/>
        </p:nvSpPr>
        <p:spPr>
          <a:xfrm>
            <a:off x="6563360" y="1950230"/>
            <a:ext cx="4790440" cy="2542363"/>
          </a:xfrm>
          <a:prstGeom prst="rect">
            <a:avLst/>
          </a:prstGeom>
          <a:noFill/>
        </p:spPr>
        <p:txBody>
          <a:bodyPr wrap="square">
            <a:spAutoFit/>
          </a:bodyPr>
          <a:lstStyle/>
          <a:p>
            <a:pPr algn="just">
              <a:lnSpc>
                <a:spcPct val="150000"/>
              </a:lnSpc>
            </a:pPr>
            <a:r>
              <a:rPr lang="en-US" sz="1800" u="none" strike="noStrike" baseline="0" dirty="0"/>
              <a:t>• If a transaction Ti issues a write(X) operation…</a:t>
            </a:r>
          </a:p>
          <a:p>
            <a:pPr algn="just">
              <a:lnSpc>
                <a:spcPct val="150000"/>
              </a:lnSpc>
            </a:pPr>
            <a:r>
              <a:rPr lang="en-US" sz="1800" u="none" strike="noStrike" baseline="0" dirty="0"/>
              <a:t>– If TS(Ti) &lt; R-timestamp(X)</a:t>
            </a:r>
          </a:p>
          <a:p>
            <a:pPr algn="just">
              <a:lnSpc>
                <a:spcPct val="150000"/>
              </a:lnSpc>
            </a:pPr>
            <a:r>
              <a:rPr lang="en-US" sz="1800" u="none" strike="noStrike" baseline="0" dirty="0"/>
              <a:t>	• Operation rejected.</a:t>
            </a:r>
          </a:p>
          <a:p>
            <a:pPr algn="just">
              <a:lnSpc>
                <a:spcPct val="150000"/>
              </a:lnSpc>
            </a:pPr>
            <a:r>
              <a:rPr lang="en-US" sz="1800" u="none" strike="noStrike" baseline="0" dirty="0"/>
              <a:t>– If TS(Ti) &lt; W-timestamp(X)</a:t>
            </a:r>
          </a:p>
          <a:p>
            <a:pPr algn="just">
              <a:lnSpc>
                <a:spcPct val="150000"/>
              </a:lnSpc>
            </a:pPr>
            <a:r>
              <a:rPr lang="en-US" sz="1800" u="none" strike="noStrike" baseline="0" dirty="0"/>
              <a:t>	• Operation rejected and Ti rolled back.</a:t>
            </a:r>
          </a:p>
          <a:p>
            <a:pPr marL="0" indent="0" algn="just">
              <a:lnSpc>
                <a:spcPct val="150000"/>
              </a:lnSpc>
              <a:buNone/>
            </a:pPr>
            <a:r>
              <a:rPr lang="en-US" sz="1800" u="none" strike="noStrike" baseline="0" dirty="0"/>
              <a:t>– Otherwise, operation executed.</a:t>
            </a:r>
            <a:endParaRPr lang="en-IN" dirty="0"/>
          </a:p>
        </p:txBody>
      </p:sp>
      <p:cxnSp>
        <p:nvCxnSpPr>
          <p:cNvPr id="7" name="Straight Connector 6">
            <a:extLst>
              <a:ext uri="{FF2B5EF4-FFF2-40B4-BE49-F238E27FC236}">
                <a16:creationId xmlns:a16="http://schemas.microsoft.com/office/drawing/2014/main" id="{62B5BD85-B975-BC11-4F3D-EE9AEA0A2F16}"/>
              </a:ext>
            </a:extLst>
          </p:cNvPr>
          <p:cNvCxnSpPr/>
          <p:nvPr/>
        </p:nvCxnSpPr>
        <p:spPr>
          <a:xfrm>
            <a:off x="6096000" y="2061990"/>
            <a:ext cx="0" cy="277417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5501920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a:xfrm>
            <a:off x="838200" y="1919750"/>
            <a:ext cx="10515600" cy="4351338"/>
          </a:xfrm>
        </p:spPr>
        <p:txBody>
          <a:bodyPr>
            <a:normAutofit fontScale="85000" lnSpcReduction="10000"/>
          </a:bodyPr>
          <a:lstStyle/>
          <a:p>
            <a:pPr algn="just">
              <a:lnSpc>
                <a:spcPct val="120000"/>
              </a:lnSpc>
            </a:pPr>
            <a:r>
              <a:rPr lang="en-US" u="none" strike="noStrike" baseline="0" dirty="0"/>
              <a:t>Locks are of following types:-</a:t>
            </a:r>
          </a:p>
          <a:p>
            <a:pPr marL="0" indent="0" algn="just">
              <a:lnSpc>
                <a:spcPct val="120000"/>
              </a:lnSpc>
              <a:buNone/>
            </a:pPr>
            <a:r>
              <a:rPr lang="en-US" u="none" strike="noStrike" baseline="0" dirty="0"/>
              <a:t>(</a:t>
            </a:r>
            <a:r>
              <a:rPr lang="en-US" u="none" strike="noStrike" baseline="0" dirty="0" err="1"/>
              <a:t>i</a:t>
            </a:r>
            <a:r>
              <a:rPr lang="en-US" u="none" strike="noStrike" baseline="0" dirty="0"/>
              <a:t>) Binary Locks: - A lock on data items can be in two states only; it will be either locked or unlocked.</a:t>
            </a:r>
          </a:p>
          <a:p>
            <a:pPr marL="0" indent="0" algn="just">
              <a:lnSpc>
                <a:spcPct val="120000"/>
              </a:lnSpc>
              <a:buNone/>
            </a:pPr>
            <a:r>
              <a:rPr lang="en-US" u="none" strike="noStrike" baseline="0" dirty="0"/>
              <a:t>(ii) Shared: - It is also known as a Read-only lock. In a shared lock, the data item can only read by the transaction. It can be shared between the transactions because when the transaction holds a lock, then it can't update the data on the data item.</a:t>
            </a:r>
          </a:p>
          <a:p>
            <a:pPr marL="0" indent="0" algn="just">
              <a:lnSpc>
                <a:spcPct val="120000"/>
              </a:lnSpc>
              <a:buNone/>
            </a:pPr>
            <a:r>
              <a:rPr lang="en-US" u="none" strike="noStrike" baseline="0" dirty="0"/>
              <a:t>(iii) Exclusive: - In the exclusive lock, the data item can be both reads as well as written by the transaction. This lock is exclusive, and in this lock, multiple transactions do not modify the same data simultaneously.</a:t>
            </a:r>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ln/>
        </p:spPr>
        <p:style>
          <a:lnRef idx="0">
            <a:schemeClr val="accent6"/>
          </a:lnRef>
          <a:fillRef idx="3">
            <a:schemeClr val="accent6"/>
          </a:fillRef>
          <a:effectRef idx="3">
            <a:schemeClr val="accent6"/>
          </a:effectRef>
          <a:fontRef idx="minor">
            <a:schemeClr val="lt1"/>
          </a:fontRef>
        </p:style>
        <p:txBody>
          <a:bodyPr vert="horz" lIns="91440" tIns="45720" rIns="91440" bIns="45720" rtlCol="0" anchor="ctr">
            <a:normAutofit/>
          </a:bodyPr>
          <a:lstStyle/>
          <a:p>
            <a:pPr algn="ctr"/>
            <a:r>
              <a:rPr lang="en-US" b="1"/>
              <a:t>:Locks</a:t>
            </a:r>
            <a:r>
              <a:rPr lang="en-US" b="1" dirty="0"/>
              <a:t>:</a:t>
            </a:r>
            <a:endParaRPr lang="en-IN" b="1" dirty="0"/>
          </a:p>
        </p:txBody>
      </p:sp>
    </p:spTree>
    <p:extLst>
      <p:ext uri="{BB962C8B-B14F-4D97-AF65-F5344CB8AC3E}">
        <p14:creationId xmlns:p14="http://schemas.microsoft.com/office/powerpoint/2010/main" val="4125134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8C84415-CB3F-C7F0-A1C6-2FBD7F8D2E16}"/>
              </a:ext>
            </a:extLst>
          </p:cNvPr>
          <p:cNvSpPr>
            <a:spLocks noGrp="1"/>
          </p:cNvSpPr>
          <p:nvPr>
            <p:ph idx="1"/>
          </p:nvPr>
        </p:nvSpPr>
        <p:spPr/>
        <p:txBody>
          <a:bodyPr>
            <a:normAutofit/>
          </a:bodyPr>
          <a:lstStyle/>
          <a:p>
            <a:pPr marL="0" indent="0" algn="just">
              <a:lnSpc>
                <a:spcPct val="100000"/>
              </a:lnSpc>
              <a:buNone/>
            </a:pPr>
            <a:r>
              <a:rPr lang="en-US" b="1" dirty="0">
                <a:solidFill>
                  <a:srgbClr val="000000"/>
                </a:solidFill>
              </a:rPr>
              <a:t>1. Active: </a:t>
            </a:r>
            <a:r>
              <a:rPr lang="en-US" dirty="0">
                <a:solidFill>
                  <a:srgbClr val="000000"/>
                </a:solidFill>
              </a:rPr>
              <a:t>Transaction stays in this state while it is executing.</a:t>
            </a:r>
          </a:p>
          <a:p>
            <a:pPr marL="0" indent="0" algn="just">
              <a:lnSpc>
                <a:spcPct val="100000"/>
              </a:lnSpc>
              <a:buNone/>
            </a:pPr>
            <a:r>
              <a:rPr lang="en-US" b="1" dirty="0">
                <a:solidFill>
                  <a:srgbClr val="000000"/>
                </a:solidFill>
              </a:rPr>
              <a:t>2. Aborted: </a:t>
            </a:r>
            <a:r>
              <a:rPr lang="en-US" dirty="0">
                <a:solidFill>
                  <a:srgbClr val="000000"/>
                </a:solidFill>
              </a:rPr>
              <a:t>Transaction may not always complete its execution successfully.</a:t>
            </a:r>
          </a:p>
          <a:p>
            <a:pPr marL="0" indent="0" algn="just">
              <a:lnSpc>
                <a:spcPct val="100000"/>
              </a:lnSpc>
              <a:buNone/>
            </a:pPr>
            <a:r>
              <a:rPr lang="en-US" b="1" dirty="0">
                <a:solidFill>
                  <a:srgbClr val="000000"/>
                </a:solidFill>
              </a:rPr>
              <a:t>3. Partially Committed: </a:t>
            </a:r>
            <a:r>
              <a:rPr lang="en-US" dirty="0">
                <a:solidFill>
                  <a:srgbClr val="000000"/>
                </a:solidFill>
              </a:rPr>
              <a:t>Transaction stays in this state before the final statement has been executed.</a:t>
            </a:r>
          </a:p>
          <a:p>
            <a:pPr marL="0" indent="0" algn="just">
              <a:lnSpc>
                <a:spcPct val="100000"/>
              </a:lnSpc>
              <a:buNone/>
            </a:pPr>
            <a:r>
              <a:rPr lang="en-US" b="1" dirty="0">
                <a:solidFill>
                  <a:srgbClr val="000000"/>
                </a:solidFill>
              </a:rPr>
              <a:t>4. Committed: </a:t>
            </a:r>
            <a:r>
              <a:rPr lang="en-US" dirty="0">
                <a:solidFill>
                  <a:srgbClr val="000000"/>
                </a:solidFill>
              </a:rPr>
              <a:t>Transaction completes its execution successfully.</a:t>
            </a:r>
          </a:p>
          <a:p>
            <a:pPr marL="0" indent="0" algn="just">
              <a:lnSpc>
                <a:spcPct val="100000"/>
              </a:lnSpc>
              <a:buNone/>
            </a:pPr>
            <a:r>
              <a:rPr lang="en-US" b="1" dirty="0">
                <a:solidFill>
                  <a:srgbClr val="000000"/>
                </a:solidFill>
              </a:rPr>
              <a:t>5. Failed: </a:t>
            </a:r>
            <a:r>
              <a:rPr lang="en-US" dirty="0">
                <a:solidFill>
                  <a:srgbClr val="000000"/>
                </a:solidFill>
              </a:rPr>
              <a:t>Transaction stays in this state after the discovery that normal execution can no longer proceed.</a:t>
            </a:r>
          </a:p>
        </p:txBody>
      </p:sp>
      <p:sp>
        <p:nvSpPr>
          <p:cNvPr id="5" name="Title 1">
            <a:extLst>
              <a:ext uri="{FF2B5EF4-FFF2-40B4-BE49-F238E27FC236}">
                <a16:creationId xmlns:a16="http://schemas.microsoft.com/office/drawing/2014/main" id="{559B0667-035C-C0EE-4F9C-AEA4D057E7FC}"/>
              </a:ext>
            </a:extLst>
          </p:cNvPr>
          <p:cNvSpPr>
            <a:spLocks noGrp="1"/>
          </p:cNvSpPr>
          <p:nvPr>
            <p:ph type="title"/>
          </p:nvPr>
        </p:nvSpPr>
        <p:spPr>
          <a:xfrm>
            <a:off x="838200" y="365125"/>
            <a:ext cx="10515600" cy="1325563"/>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:State</a:t>
            </a:r>
            <a:r>
              <a:rPr lang="en-IN" b="1" dirty="0"/>
              <a:t>s of Transaction:</a:t>
            </a:r>
            <a:endParaRPr lang="en-IN" b="1" dirty="0">
              <a:solidFill>
                <a:schemeClr val="lt1"/>
              </a:solidFill>
              <a:latin typeface="+mn-lt"/>
              <a:ea typeface="+mn-ea"/>
              <a:cs typeface="+mn-cs"/>
            </a:endParaRPr>
          </a:p>
        </p:txBody>
      </p:sp>
    </p:spTree>
    <p:extLst>
      <p:ext uri="{BB962C8B-B14F-4D97-AF65-F5344CB8AC3E}">
        <p14:creationId xmlns:p14="http://schemas.microsoft.com/office/powerpoint/2010/main" val="14430146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a:xfrm>
            <a:off x="838200" y="1919750"/>
            <a:ext cx="10515600" cy="4351338"/>
          </a:xfrm>
        </p:spPr>
        <p:txBody>
          <a:bodyPr>
            <a:normAutofit/>
          </a:bodyPr>
          <a:lstStyle/>
          <a:p>
            <a:pPr algn="just">
              <a:lnSpc>
                <a:spcPct val="120000"/>
              </a:lnSpc>
            </a:pPr>
            <a:r>
              <a:rPr lang="en-US" u="none" strike="noStrike" baseline="0" dirty="0"/>
              <a:t>Any number of transactions can hold shared locks on an item, but if any transaction holds an exclusive lock on the item no other transaction may hold any lock on the item.</a:t>
            </a:r>
          </a:p>
          <a:p>
            <a:pPr algn="just">
              <a:lnSpc>
                <a:spcPct val="120000"/>
              </a:lnSpc>
            </a:pPr>
            <a:endParaRPr lang="en-US" u="none" strike="noStrike" baseline="0" dirty="0"/>
          </a:p>
          <a:p>
            <a:pPr algn="just">
              <a:lnSpc>
                <a:spcPct val="120000"/>
              </a:lnSpc>
            </a:pPr>
            <a:endParaRPr lang="en-US" u="none" strike="noStrike" baseline="0" dirty="0"/>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ln/>
        </p:spPr>
        <p:style>
          <a:lnRef idx="0">
            <a:schemeClr val="accent6"/>
          </a:lnRef>
          <a:fillRef idx="3">
            <a:schemeClr val="accent6"/>
          </a:fillRef>
          <a:effectRef idx="3">
            <a:schemeClr val="accent6"/>
          </a:effectRef>
          <a:fontRef idx="minor">
            <a:schemeClr val="lt1"/>
          </a:fontRef>
        </p:style>
        <p:txBody>
          <a:bodyPr vert="horz" lIns="91440" tIns="45720" rIns="91440" bIns="45720" rtlCol="0" anchor="ctr">
            <a:normAutofit/>
          </a:bodyPr>
          <a:lstStyle/>
          <a:p>
            <a:pPr algn="ctr"/>
            <a:r>
              <a:rPr lang="en-US" b="1"/>
              <a:t>:Locks</a:t>
            </a:r>
            <a:r>
              <a:rPr lang="en-US" b="1" dirty="0"/>
              <a:t>:</a:t>
            </a:r>
            <a:endParaRPr lang="en-IN" b="1" dirty="0"/>
          </a:p>
        </p:txBody>
      </p:sp>
      <p:graphicFrame>
        <p:nvGraphicFramePr>
          <p:cNvPr id="4" name="Table 5">
            <a:extLst>
              <a:ext uri="{FF2B5EF4-FFF2-40B4-BE49-F238E27FC236}">
                <a16:creationId xmlns:a16="http://schemas.microsoft.com/office/drawing/2014/main" id="{ECE79836-3D58-008F-6413-5E9F3C9F75AB}"/>
              </a:ext>
            </a:extLst>
          </p:cNvPr>
          <p:cNvGraphicFramePr>
            <a:graphicFrameLocks noGrp="1"/>
          </p:cNvGraphicFramePr>
          <p:nvPr>
            <p:extLst>
              <p:ext uri="{D42A27DB-BD31-4B8C-83A1-F6EECF244321}">
                <p14:modId xmlns:p14="http://schemas.microsoft.com/office/powerpoint/2010/main" val="2178423893"/>
              </p:ext>
            </p:extLst>
          </p:nvPr>
        </p:nvGraphicFramePr>
        <p:xfrm>
          <a:off x="2032000" y="4095419"/>
          <a:ext cx="8127999" cy="1112520"/>
        </p:xfrm>
        <a:graphic>
          <a:graphicData uri="http://schemas.openxmlformats.org/drawingml/2006/table">
            <a:tbl>
              <a:tblPr firstRow="1" bandRow="1">
                <a:tableStyleId>{5940675A-B579-460E-94D1-54222C63F5DA}</a:tableStyleId>
              </a:tblPr>
              <a:tblGrid>
                <a:gridCol w="2709333">
                  <a:extLst>
                    <a:ext uri="{9D8B030D-6E8A-4147-A177-3AD203B41FA5}">
                      <a16:colId xmlns:a16="http://schemas.microsoft.com/office/drawing/2014/main" val="148532515"/>
                    </a:ext>
                  </a:extLst>
                </a:gridCol>
                <a:gridCol w="2709333">
                  <a:extLst>
                    <a:ext uri="{9D8B030D-6E8A-4147-A177-3AD203B41FA5}">
                      <a16:colId xmlns:a16="http://schemas.microsoft.com/office/drawing/2014/main" val="2068642187"/>
                    </a:ext>
                  </a:extLst>
                </a:gridCol>
                <a:gridCol w="2709333">
                  <a:extLst>
                    <a:ext uri="{9D8B030D-6E8A-4147-A177-3AD203B41FA5}">
                      <a16:colId xmlns:a16="http://schemas.microsoft.com/office/drawing/2014/main" val="2681762592"/>
                    </a:ext>
                  </a:extLst>
                </a:gridCol>
              </a:tblGrid>
              <a:tr h="370840">
                <a:tc>
                  <a:txBody>
                    <a:bodyPr/>
                    <a:lstStyle/>
                    <a:p>
                      <a:endParaRPr lang="en-IN" dirty="0"/>
                    </a:p>
                  </a:txBody>
                  <a:tcPr/>
                </a:tc>
                <a:tc>
                  <a:txBody>
                    <a:bodyPr/>
                    <a:lstStyle/>
                    <a:p>
                      <a:r>
                        <a:rPr lang="en-IN" dirty="0"/>
                        <a:t>Shared</a:t>
                      </a:r>
                    </a:p>
                  </a:txBody>
                  <a:tcPr/>
                </a:tc>
                <a:tc>
                  <a:txBody>
                    <a:bodyPr/>
                    <a:lstStyle/>
                    <a:p>
                      <a:r>
                        <a:rPr lang="en-IN" dirty="0"/>
                        <a:t>Exclusive</a:t>
                      </a:r>
                    </a:p>
                  </a:txBody>
                  <a:tcPr/>
                </a:tc>
                <a:extLst>
                  <a:ext uri="{0D108BD9-81ED-4DB2-BD59-A6C34878D82A}">
                    <a16:rowId xmlns:a16="http://schemas.microsoft.com/office/drawing/2014/main" val="3916852614"/>
                  </a:ext>
                </a:extLst>
              </a:tr>
              <a:tr h="370840">
                <a:tc>
                  <a:txBody>
                    <a:bodyPr/>
                    <a:lstStyle/>
                    <a:p>
                      <a:r>
                        <a:rPr lang="en-IN" dirty="0"/>
                        <a:t>Shared</a:t>
                      </a:r>
                    </a:p>
                  </a:txBody>
                  <a:tcPr/>
                </a:tc>
                <a:tc>
                  <a:txBody>
                    <a:bodyPr/>
                    <a:lstStyle/>
                    <a:p>
                      <a:r>
                        <a:rPr lang="en-IN" dirty="0"/>
                        <a:t>Possible</a:t>
                      </a:r>
                    </a:p>
                  </a:txBody>
                  <a:tcPr/>
                </a:tc>
                <a:tc>
                  <a:txBody>
                    <a:bodyPr/>
                    <a:lstStyle/>
                    <a:p>
                      <a:r>
                        <a:rPr lang="en-IN" dirty="0"/>
                        <a:t>Not Possible</a:t>
                      </a:r>
                    </a:p>
                  </a:txBody>
                  <a:tcPr/>
                </a:tc>
                <a:extLst>
                  <a:ext uri="{0D108BD9-81ED-4DB2-BD59-A6C34878D82A}">
                    <a16:rowId xmlns:a16="http://schemas.microsoft.com/office/drawing/2014/main" val="2479718536"/>
                  </a:ext>
                </a:extLst>
              </a:tr>
              <a:tr h="370840">
                <a:tc>
                  <a:txBody>
                    <a:bodyPr/>
                    <a:lstStyle/>
                    <a:p>
                      <a:r>
                        <a:rPr lang="en-IN" dirty="0"/>
                        <a:t>Exclusive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Not Possible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Not Possible</a:t>
                      </a:r>
                    </a:p>
                  </a:txBody>
                  <a:tcPr/>
                </a:tc>
                <a:extLst>
                  <a:ext uri="{0D108BD9-81ED-4DB2-BD59-A6C34878D82A}">
                    <a16:rowId xmlns:a16="http://schemas.microsoft.com/office/drawing/2014/main" val="1749698241"/>
                  </a:ext>
                </a:extLst>
              </a:tr>
            </a:tbl>
          </a:graphicData>
        </a:graphic>
      </p:graphicFrame>
    </p:spTree>
    <p:extLst>
      <p:ext uri="{BB962C8B-B14F-4D97-AF65-F5344CB8AC3E}">
        <p14:creationId xmlns:p14="http://schemas.microsoft.com/office/powerpoint/2010/main" val="12439344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a:xfrm>
            <a:off x="838200" y="1919750"/>
            <a:ext cx="10515600" cy="4351338"/>
          </a:xfrm>
        </p:spPr>
        <p:txBody>
          <a:bodyPr>
            <a:normAutofit/>
          </a:bodyPr>
          <a:lstStyle/>
          <a:p>
            <a:pPr algn="just">
              <a:lnSpc>
                <a:spcPct val="120000"/>
              </a:lnSpc>
            </a:pPr>
            <a:r>
              <a:rPr lang="en-US" u="none" strike="noStrike" baseline="0" dirty="0"/>
              <a:t>Lock must be obtained before every “write” operation and after completion of “write” operation transaction must release lock. Therefore any read operation is not allowed until write operation is executed successfully. So Dirty Read problem will not be occurred.</a:t>
            </a:r>
          </a:p>
          <a:p>
            <a:pPr algn="just">
              <a:lnSpc>
                <a:spcPct val="120000"/>
              </a:lnSpc>
            </a:pPr>
            <a:endParaRPr lang="en-US" u="none" strike="noStrike" baseline="0" dirty="0"/>
          </a:p>
          <a:p>
            <a:pPr algn="just">
              <a:lnSpc>
                <a:spcPct val="120000"/>
              </a:lnSpc>
            </a:pPr>
            <a:endParaRPr lang="en-US" u="none" strike="noStrike" baseline="0" dirty="0"/>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ln/>
        </p:spPr>
        <p:style>
          <a:lnRef idx="0">
            <a:schemeClr val="accent6"/>
          </a:lnRef>
          <a:fillRef idx="3">
            <a:schemeClr val="accent6"/>
          </a:fillRef>
          <a:effectRef idx="3">
            <a:schemeClr val="accent6"/>
          </a:effectRef>
          <a:fontRef idx="minor">
            <a:schemeClr val="lt1"/>
          </a:fontRef>
        </p:style>
        <p:txBody>
          <a:bodyPr vert="horz" lIns="91440" tIns="45720" rIns="91440" bIns="45720" rtlCol="0" anchor="ctr">
            <a:normAutofit/>
          </a:bodyPr>
          <a:lstStyle/>
          <a:p>
            <a:pPr algn="ctr"/>
            <a:r>
              <a:rPr lang="en-US" b="1" dirty="0"/>
              <a:t>:Simplistic Lock Protocol:</a:t>
            </a:r>
            <a:endParaRPr lang="en-IN" b="1" dirty="0"/>
          </a:p>
        </p:txBody>
      </p:sp>
    </p:spTree>
    <p:extLst>
      <p:ext uri="{BB962C8B-B14F-4D97-AF65-F5344CB8AC3E}">
        <p14:creationId xmlns:p14="http://schemas.microsoft.com/office/powerpoint/2010/main" val="7797579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a:xfrm>
            <a:off x="838200" y="1919750"/>
            <a:ext cx="6219825" cy="4351338"/>
          </a:xfrm>
        </p:spPr>
        <p:txBody>
          <a:bodyPr>
            <a:normAutofit/>
          </a:bodyPr>
          <a:lstStyle/>
          <a:p>
            <a:pPr algn="just">
              <a:lnSpc>
                <a:spcPct val="120000"/>
              </a:lnSpc>
            </a:pPr>
            <a:r>
              <a:rPr lang="en-US" sz="2000" u="none" strike="noStrike" baseline="0" dirty="0"/>
              <a:t>Pre-claiming Lock Protocols evaluate the transaction to list all the data items on which they need locks. Before initiating an execution of the transaction, it requests DBMS for all the lock on all those data items.</a:t>
            </a:r>
          </a:p>
          <a:p>
            <a:pPr algn="just">
              <a:lnSpc>
                <a:spcPct val="120000"/>
              </a:lnSpc>
            </a:pPr>
            <a:r>
              <a:rPr lang="en-US" sz="2000" u="none" strike="noStrike" baseline="0" dirty="0"/>
              <a:t>If all the locks are granted then this protocol allows the transaction to begin. When the transaction is completed then it releases all the lock.</a:t>
            </a:r>
          </a:p>
          <a:p>
            <a:pPr algn="just">
              <a:lnSpc>
                <a:spcPct val="120000"/>
              </a:lnSpc>
            </a:pPr>
            <a:r>
              <a:rPr lang="en-US" sz="2000" u="none" strike="noStrike" baseline="0" dirty="0"/>
              <a:t>If all the locks are not granted then this protocol allows the transaction to rolls back and waits until all the locks are granted.</a:t>
            </a:r>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ln/>
        </p:spPr>
        <p:style>
          <a:lnRef idx="0">
            <a:schemeClr val="accent6"/>
          </a:lnRef>
          <a:fillRef idx="3">
            <a:schemeClr val="accent6"/>
          </a:fillRef>
          <a:effectRef idx="3">
            <a:schemeClr val="accent6"/>
          </a:effectRef>
          <a:fontRef idx="minor">
            <a:schemeClr val="lt1"/>
          </a:fontRef>
        </p:style>
        <p:txBody>
          <a:bodyPr vert="horz" lIns="91440" tIns="45720" rIns="91440" bIns="45720" rtlCol="0" anchor="ctr">
            <a:normAutofit/>
          </a:bodyPr>
          <a:lstStyle/>
          <a:p>
            <a:pPr algn="ctr"/>
            <a:r>
              <a:rPr lang="en-US" b="1"/>
              <a:t>:Pre-claiming </a:t>
            </a:r>
            <a:r>
              <a:rPr lang="en-US" b="1" dirty="0"/>
              <a:t>Lock Protocol:</a:t>
            </a:r>
            <a:endParaRPr lang="en-IN" b="1" dirty="0"/>
          </a:p>
        </p:txBody>
      </p:sp>
      <p:pic>
        <p:nvPicPr>
          <p:cNvPr id="4" name="Picture 3">
            <a:extLst>
              <a:ext uri="{FF2B5EF4-FFF2-40B4-BE49-F238E27FC236}">
                <a16:creationId xmlns:a16="http://schemas.microsoft.com/office/drawing/2014/main" id="{2C17E431-1A8F-A6E4-A644-7A4EF5F8BE13}"/>
              </a:ext>
            </a:extLst>
          </p:cNvPr>
          <p:cNvPicPr>
            <a:picLocks noChangeAspect="1"/>
          </p:cNvPicPr>
          <p:nvPr/>
        </p:nvPicPr>
        <p:blipFill>
          <a:blip r:embed="rId2"/>
          <a:stretch>
            <a:fillRect/>
          </a:stretch>
        </p:blipFill>
        <p:spPr>
          <a:xfrm>
            <a:off x="7058025" y="2011681"/>
            <a:ext cx="4295775" cy="3924128"/>
          </a:xfrm>
          <a:prstGeom prst="rect">
            <a:avLst/>
          </a:prstGeom>
        </p:spPr>
      </p:pic>
    </p:spTree>
    <p:extLst>
      <p:ext uri="{BB962C8B-B14F-4D97-AF65-F5344CB8AC3E}">
        <p14:creationId xmlns:p14="http://schemas.microsoft.com/office/powerpoint/2010/main" val="739295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a:xfrm>
            <a:off x="838200" y="1919750"/>
            <a:ext cx="6219825" cy="4351338"/>
          </a:xfrm>
        </p:spPr>
        <p:txBody>
          <a:bodyPr>
            <a:normAutofit fontScale="92500" lnSpcReduction="20000"/>
          </a:bodyPr>
          <a:lstStyle/>
          <a:p>
            <a:pPr algn="just">
              <a:lnSpc>
                <a:spcPct val="150000"/>
              </a:lnSpc>
            </a:pPr>
            <a:r>
              <a:rPr lang="en-US" sz="1800" b="0" i="0" u="none" strike="noStrike" baseline="0" dirty="0">
                <a:solidFill>
                  <a:srgbClr val="000000"/>
                </a:solidFill>
              </a:rPr>
              <a:t>The two-phase locking protocol divides the execution phase of the transaction into three parts. </a:t>
            </a:r>
          </a:p>
          <a:p>
            <a:pPr algn="just">
              <a:lnSpc>
                <a:spcPct val="150000"/>
              </a:lnSpc>
            </a:pPr>
            <a:r>
              <a:rPr lang="en-US" sz="1800" b="0" i="0" u="none" strike="noStrike" baseline="0" dirty="0">
                <a:solidFill>
                  <a:srgbClr val="000000"/>
                </a:solidFill>
              </a:rPr>
              <a:t>In the first part, when the execution of the transaction starts, it seeks permission for the lock it requires. </a:t>
            </a:r>
          </a:p>
          <a:p>
            <a:pPr algn="just">
              <a:lnSpc>
                <a:spcPct val="150000"/>
              </a:lnSpc>
            </a:pPr>
            <a:r>
              <a:rPr lang="en-US" sz="1800" b="0" i="0" u="none" strike="noStrike" baseline="0" dirty="0">
                <a:solidFill>
                  <a:srgbClr val="000000"/>
                </a:solidFill>
              </a:rPr>
              <a:t>In the second part, the transaction acquires all the locks. The third phase is started as soon as the transaction releases its first lock. </a:t>
            </a:r>
          </a:p>
          <a:p>
            <a:pPr algn="just">
              <a:lnSpc>
                <a:spcPct val="150000"/>
              </a:lnSpc>
            </a:pPr>
            <a:r>
              <a:rPr lang="en-US" sz="1800" b="0" i="0" u="none" strike="noStrike" baseline="0" dirty="0">
                <a:solidFill>
                  <a:srgbClr val="000000"/>
                </a:solidFill>
              </a:rPr>
              <a:t>In the third part, the transaction cannot demand any new locks. It only releases the acquired locks. </a:t>
            </a:r>
          </a:p>
          <a:p>
            <a:pPr algn="just">
              <a:lnSpc>
                <a:spcPct val="150000"/>
              </a:lnSpc>
            </a:pPr>
            <a:r>
              <a:rPr lang="en-US" sz="1800" b="0" i="0" u="none" strike="noStrike" baseline="0" dirty="0">
                <a:solidFill>
                  <a:srgbClr val="000000"/>
                </a:solidFill>
              </a:rPr>
              <a:t>The process of acquiring and releasing lock is done in Growing and Shrinking Phases respectively. In </a:t>
            </a:r>
            <a:r>
              <a:rPr lang="en-US" sz="1800" b="1" i="0" u="none" strike="noStrike" baseline="0" dirty="0">
                <a:solidFill>
                  <a:srgbClr val="000000"/>
                </a:solidFill>
              </a:rPr>
              <a:t>Growing Phase, </a:t>
            </a:r>
            <a:r>
              <a:rPr lang="en-US" sz="1800" b="0" i="0" u="none" strike="noStrike" baseline="0" dirty="0">
                <a:solidFill>
                  <a:srgbClr val="000000"/>
                </a:solidFill>
              </a:rPr>
              <a:t>Locks will only get acquired. In </a:t>
            </a:r>
            <a:r>
              <a:rPr lang="en-US" sz="1800" b="1" i="0" u="none" strike="noStrike" baseline="0" dirty="0">
                <a:solidFill>
                  <a:srgbClr val="000000"/>
                </a:solidFill>
              </a:rPr>
              <a:t>Shrinking Phase, </a:t>
            </a:r>
            <a:r>
              <a:rPr lang="en-US" sz="1800" b="0" i="0" u="none" strike="noStrike" baseline="0" dirty="0">
                <a:solidFill>
                  <a:srgbClr val="000000"/>
                </a:solidFill>
              </a:rPr>
              <a:t>Locks will only get released. </a:t>
            </a:r>
            <a:endParaRPr lang="en-US" sz="2000" u="none" strike="noStrike" baseline="0" dirty="0"/>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ln/>
        </p:spPr>
        <p:style>
          <a:lnRef idx="0">
            <a:schemeClr val="accent6"/>
          </a:lnRef>
          <a:fillRef idx="3">
            <a:schemeClr val="accent6"/>
          </a:fillRef>
          <a:effectRef idx="3">
            <a:schemeClr val="accent6"/>
          </a:effectRef>
          <a:fontRef idx="minor">
            <a:schemeClr val="lt1"/>
          </a:fontRef>
        </p:style>
        <p:txBody>
          <a:bodyPr vert="horz" lIns="91440" tIns="45720" rIns="91440" bIns="45720" rtlCol="0" anchor="ctr">
            <a:normAutofit/>
          </a:bodyPr>
          <a:lstStyle/>
          <a:p>
            <a:pPr algn="ctr"/>
            <a:r>
              <a:rPr lang="en-US" b="1" dirty="0"/>
              <a:t>:Two Phase Locking (2PL) Protocol:</a:t>
            </a:r>
            <a:endParaRPr lang="en-IN" b="1" dirty="0"/>
          </a:p>
        </p:txBody>
      </p:sp>
      <p:pic>
        <p:nvPicPr>
          <p:cNvPr id="12" name="Picture 11">
            <a:extLst>
              <a:ext uri="{FF2B5EF4-FFF2-40B4-BE49-F238E27FC236}">
                <a16:creationId xmlns:a16="http://schemas.microsoft.com/office/drawing/2014/main" id="{12D4C179-0F1C-A4C1-F661-0A2049810FEE}"/>
              </a:ext>
            </a:extLst>
          </p:cNvPr>
          <p:cNvPicPr>
            <a:picLocks noChangeAspect="1"/>
          </p:cNvPicPr>
          <p:nvPr/>
        </p:nvPicPr>
        <p:blipFill>
          <a:blip r:embed="rId2"/>
          <a:stretch>
            <a:fillRect/>
          </a:stretch>
        </p:blipFill>
        <p:spPr>
          <a:xfrm>
            <a:off x="7429500" y="2996565"/>
            <a:ext cx="3924300" cy="1962150"/>
          </a:xfrm>
          <a:prstGeom prst="rect">
            <a:avLst/>
          </a:prstGeom>
        </p:spPr>
      </p:pic>
    </p:spTree>
    <p:extLst>
      <p:ext uri="{BB962C8B-B14F-4D97-AF65-F5344CB8AC3E}">
        <p14:creationId xmlns:p14="http://schemas.microsoft.com/office/powerpoint/2010/main" val="18523212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E81C4C-B134-6C3E-D343-8E317F231C85}"/>
              </a:ext>
            </a:extLst>
          </p:cNvPr>
          <p:cNvSpPr>
            <a:spLocks noGrp="1"/>
          </p:cNvSpPr>
          <p:nvPr>
            <p:ph idx="1"/>
          </p:nvPr>
        </p:nvSpPr>
        <p:spPr>
          <a:xfrm>
            <a:off x="838200" y="1919750"/>
            <a:ext cx="10515600" cy="4351338"/>
          </a:xfrm>
        </p:spPr>
        <p:txBody>
          <a:bodyPr>
            <a:normAutofit/>
          </a:bodyPr>
          <a:lstStyle/>
          <a:p>
            <a:pPr algn="just">
              <a:lnSpc>
                <a:spcPct val="120000"/>
              </a:lnSpc>
            </a:pPr>
            <a:r>
              <a:rPr lang="en-US" sz="2000" u="none" strike="noStrike" baseline="0" dirty="0"/>
              <a:t>In the first phase, after acquiring all the locks, the transaction continues to execute normally.</a:t>
            </a:r>
          </a:p>
          <a:p>
            <a:pPr algn="just">
              <a:lnSpc>
                <a:spcPct val="120000"/>
              </a:lnSpc>
            </a:pPr>
            <a:r>
              <a:rPr lang="en-US" sz="2000" u="none" strike="noStrike" baseline="0" dirty="0"/>
              <a:t>The only difference between 2PL and strict 2PL is that Strict-2PL does not release a lock after using it. Strict-2PL waits until the whole transaction to commit, and then it releases all the locks at a time.</a:t>
            </a:r>
          </a:p>
          <a:p>
            <a:pPr algn="just">
              <a:lnSpc>
                <a:spcPct val="120000"/>
              </a:lnSpc>
            </a:pPr>
            <a:r>
              <a:rPr lang="en-US" sz="2000" u="none" strike="noStrike" baseline="0" dirty="0"/>
              <a:t>Strict-2PL protocol does not have shrinking phase of lock release.</a:t>
            </a:r>
          </a:p>
        </p:txBody>
      </p:sp>
      <p:sp>
        <p:nvSpPr>
          <p:cNvPr id="5" name="Title 1">
            <a:extLst>
              <a:ext uri="{FF2B5EF4-FFF2-40B4-BE49-F238E27FC236}">
                <a16:creationId xmlns:a16="http://schemas.microsoft.com/office/drawing/2014/main" id="{7BAE7FCD-0BD9-0754-F488-F68D670795CF}"/>
              </a:ext>
            </a:extLst>
          </p:cNvPr>
          <p:cNvSpPr>
            <a:spLocks noGrp="1"/>
          </p:cNvSpPr>
          <p:nvPr>
            <p:ph type="title"/>
          </p:nvPr>
        </p:nvSpPr>
        <p:spPr>
          <a:xfrm>
            <a:off x="838200" y="365125"/>
            <a:ext cx="10515600" cy="1325563"/>
          </a:xfrm>
          <a:ln/>
        </p:spPr>
        <p:style>
          <a:lnRef idx="0">
            <a:schemeClr val="accent6"/>
          </a:lnRef>
          <a:fillRef idx="3">
            <a:schemeClr val="accent6"/>
          </a:fillRef>
          <a:effectRef idx="3">
            <a:schemeClr val="accent6"/>
          </a:effectRef>
          <a:fontRef idx="minor">
            <a:schemeClr val="lt1"/>
          </a:fontRef>
        </p:style>
        <p:txBody>
          <a:bodyPr vert="horz" lIns="91440" tIns="45720" rIns="91440" bIns="45720" rtlCol="0" anchor="ctr">
            <a:normAutofit/>
          </a:bodyPr>
          <a:lstStyle/>
          <a:p>
            <a:pPr algn="ctr"/>
            <a:r>
              <a:rPr lang="en-US" b="1" dirty="0">
                <a:solidFill>
                  <a:schemeClr val="lt1"/>
                </a:solidFill>
                <a:latin typeface="+mn-lt"/>
                <a:ea typeface="+mn-ea"/>
                <a:cs typeface="+mn-cs"/>
              </a:rPr>
              <a:t>:Stric</a:t>
            </a:r>
            <a:r>
              <a:rPr lang="en-US" b="1" dirty="0"/>
              <a:t>t 2PL </a:t>
            </a:r>
            <a:r>
              <a:rPr lang="en-US" b="1" dirty="0">
                <a:solidFill>
                  <a:schemeClr val="lt1"/>
                </a:solidFill>
                <a:latin typeface="+mn-lt"/>
                <a:ea typeface="+mn-ea"/>
                <a:cs typeface="+mn-cs"/>
              </a:rPr>
              <a:t>Protocol:</a:t>
            </a:r>
            <a:endParaRPr lang="en-IN" b="1" dirty="0">
              <a:solidFill>
                <a:schemeClr val="lt1"/>
              </a:solidFill>
              <a:latin typeface="+mn-lt"/>
              <a:ea typeface="+mn-ea"/>
              <a:cs typeface="+mn-cs"/>
            </a:endParaRPr>
          </a:p>
        </p:txBody>
      </p:sp>
      <p:pic>
        <p:nvPicPr>
          <p:cNvPr id="8" name="Picture 7">
            <a:extLst>
              <a:ext uri="{FF2B5EF4-FFF2-40B4-BE49-F238E27FC236}">
                <a16:creationId xmlns:a16="http://schemas.microsoft.com/office/drawing/2014/main" id="{7880BF93-FB14-B9BB-829D-841AEFC1D62D}"/>
              </a:ext>
            </a:extLst>
          </p:cNvPr>
          <p:cNvPicPr>
            <a:picLocks noChangeAspect="1"/>
          </p:cNvPicPr>
          <p:nvPr/>
        </p:nvPicPr>
        <p:blipFill>
          <a:blip r:embed="rId2"/>
          <a:stretch>
            <a:fillRect/>
          </a:stretch>
        </p:blipFill>
        <p:spPr>
          <a:xfrm>
            <a:off x="3605212" y="4413713"/>
            <a:ext cx="4981575" cy="1857375"/>
          </a:xfrm>
          <a:prstGeom prst="rect">
            <a:avLst/>
          </a:prstGeom>
        </p:spPr>
      </p:pic>
    </p:spTree>
    <p:extLst>
      <p:ext uri="{BB962C8B-B14F-4D97-AF65-F5344CB8AC3E}">
        <p14:creationId xmlns:p14="http://schemas.microsoft.com/office/powerpoint/2010/main" val="4023608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138692D-30AC-FB86-27C6-1A91B9A396B5}"/>
              </a:ext>
            </a:extLst>
          </p:cNvPr>
          <p:cNvPicPr>
            <a:picLocks noGrp="1" noChangeAspect="1"/>
          </p:cNvPicPr>
          <p:nvPr>
            <p:ph idx="1"/>
          </p:nvPr>
        </p:nvPicPr>
        <p:blipFill>
          <a:blip r:embed="rId2"/>
          <a:stretch>
            <a:fillRect/>
          </a:stretch>
        </p:blipFill>
        <p:spPr>
          <a:xfrm>
            <a:off x="2905125" y="2491581"/>
            <a:ext cx="6381750" cy="3019425"/>
          </a:xfrm>
        </p:spPr>
      </p:pic>
      <p:sp>
        <p:nvSpPr>
          <p:cNvPr id="5" name="Title 1">
            <a:extLst>
              <a:ext uri="{FF2B5EF4-FFF2-40B4-BE49-F238E27FC236}">
                <a16:creationId xmlns:a16="http://schemas.microsoft.com/office/drawing/2014/main" id="{559B0667-035C-C0EE-4F9C-AEA4D057E7FC}"/>
              </a:ext>
            </a:extLst>
          </p:cNvPr>
          <p:cNvSpPr>
            <a:spLocks noGrp="1"/>
          </p:cNvSpPr>
          <p:nvPr>
            <p:ph type="title"/>
          </p:nvPr>
        </p:nvSpPr>
        <p:spPr>
          <a:xfrm>
            <a:off x="838200" y="365125"/>
            <a:ext cx="10515600" cy="1325563"/>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:State</a:t>
            </a:r>
            <a:r>
              <a:rPr lang="en-IN" b="1" dirty="0"/>
              <a:t>s of Transaction:</a:t>
            </a:r>
            <a:endParaRPr lang="en-IN" b="1" dirty="0">
              <a:solidFill>
                <a:schemeClr val="lt1"/>
              </a:solidFill>
              <a:latin typeface="+mn-lt"/>
              <a:ea typeface="+mn-ea"/>
              <a:cs typeface="+mn-cs"/>
            </a:endParaRPr>
          </a:p>
        </p:txBody>
      </p:sp>
    </p:spTree>
    <p:extLst>
      <p:ext uri="{BB962C8B-B14F-4D97-AF65-F5344CB8AC3E}">
        <p14:creationId xmlns:p14="http://schemas.microsoft.com/office/powerpoint/2010/main" val="5135787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59B0667-035C-C0EE-4F9C-AEA4D057E7FC}"/>
              </a:ext>
            </a:extLst>
          </p:cNvPr>
          <p:cNvSpPr>
            <a:spLocks noGrp="1"/>
          </p:cNvSpPr>
          <p:nvPr>
            <p:ph type="title"/>
          </p:nvPr>
        </p:nvSpPr>
        <p:spPr>
          <a:xfrm>
            <a:off x="838200" y="365125"/>
            <a:ext cx="10515600" cy="1325563"/>
          </a:xfr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:ACID Properties</a:t>
            </a:r>
            <a:r>
              <a:rPr lang="en-IN" b="1" dirty="0"/>
              <a:t>:</a:t>
            </a:r>
            <a:endParaRPr lang="en-IN" b="1" dirty="0">
              <a:solidFill>
                <a:schemeClr val="lt1"/>
              </a:solidFill>
              <a:latin typeface="+mn-lt"/>
              <a:ea typeface="+mn-ea"/>
              <a:cs typeface="+mn-cs"/>
            </a:endParaRPr>
          </a:p>
        </p:txBody>
      </p:sp>
      <p:sp>
        <p:nvSpPr>
          <p:cNvPr id="3" name="Content Placeholder 2">
            <a:extLst>
              <a:ext uri="{FF2B5EF4-FFF2-40B4-BE49-F238E27FC236}">
                <a16:creationId xmlns:a16="http://schemas.microsoft.com/office/drawing/2014/main" id="{AA773784-8100-7526-0A3E-4046D0A79656}"/>
              </a:ext>
            </a:extLst>
          </p:cNvPr>
          <p:cNvSpPr>
            <a:spLocks noGrp="1"/>
          </p:cNvSpPr>
          <p:nvPr>
            <p:ph idx="1"/>
          </p:nvPr>
        </p:nvSpPr>
        <p:spPr/>
        <p:txBody>
          <a:bodyPr/>
          <a:lstStyle/>
          <a:p>
            <a:pPr algn="just">
              <a:lnSpc>
                <a:spcPct val="100000"/>
              </a:lnSpc>
            </a:pPr>
            <a:r>
              <a:rPr lang="en-US" dirty="0"/>
              <a:t>A transaction in a database system must maintain Atomicity, Consistency, Isolation, and Durability − commonly known as ACID properties − in order to ensure accuracy, completeness, and data integrity.</a:t>
            </a:r>
            <a:endParaRPr lang="en-IN" dirty="0"/>
          </a:p>
        </p:txBody>
      </p:sp>
    </p:spTree>
    <p:extLst>
      <p:ext uri="{BB962C8B-B14F-4D97-AF65-F5344CB8AC3E}">
        <p14:creationId xmlns:p14="http://schemas.microsoft.com/office/powerpoint/2010/main" val="3412050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2CB2D-D9A0-7030-8743-EF7DBD239C6B}"/>
              </a:ext>
            </a:extLst>
          </p:cNvPr>
          <p:cNvSpPr>
            <a:spLocks noGrp="1"/>
          </p:cNvSpPr>
          <p:nvPr>
            <p:ph type="title"/>
          </p:nvPr>
        </p:nvSpPr>
        <p:spPr>
          <a:ln/>
        </p:spPr>
        <p:style>
          <a:lnRef idx="3">
            <a:schemeClr val="lt1"/>
          </a:lnRef>
          <a:fillRef idx="1">
            <a:schemeClr val="accent6"/>
          </a:fillRef>
          <a:effectRef idx="1">
            <a:schemeClr val="accent6"/>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a:t>
            </a:r>
            <a:r>
              <a:rPr lang="en-IN" b="1" dirty="0"/>
              <a:t>Atomicity</a:t>
            </a:r>
            <a:r>
              <a:rPr lang="en-IN" b="1" dirty="0">
                <a:solidFill>
                  <a:schemeClr val="lt1"/>
                </a:solidFill>
                <a:latin typeface="+mn-lt"/>
                <a:ea typeface="+mn-ea"/>
                <a:cs typeface="+mn-cs"/>
              </a:rPr>
              <a:t>: </a:t>
            </a:r>
          </a:p>
        </p:txBody>
      </p:sp>
      <p:sp>
        <p:nvSpPr>
          <p:cNvPr id="3" name="Content Placeholder 2">
            <a:extLst>
              <a:ext uri="{FF2B5EF4-FFF2-40B4-BE49-F238E27FC236}">
                <a16:creationId xmlns:a16="http://schemas.microsoft.com/office/drawing/2014/main" id="{89659D08-EF22-1F91-81B7-DB811979552D}"/>
              </a:ext>
            </a:extLst>
          </p:cNvPr>
          <p:cNvSpPr>
            <a:spLocks noGrp="1"/>
          </p:cNvSpPr>
          <p:nvPr>
            <p:ph idx="1"/>
          </p:nvPr>
        </p:nvSpPr>
        <p:spPr/>
        <p:txBody>
          <a:bodyPr/>
          <a:lstStyle/>
          <a:p>
            <a:pPr algn="just">
              <a:lnSpc>
                <a:spcPct val="100000"/>
              </a:lnSpc>
            </a:pPr>
            <a:r>
              <a:rPr lang="en-US" dirty="0"/>
              <a:t>This property states that either all operations of the transaction are reflected properly in the database, or none are.</a:t>
            </a:r>
          </a:p>
          <a:p>
            <a:pPr algn="just">
              <a:lnSpc>
                <a:spcPct val="100000"/>
              </a:lnSpc>
            </a:pPr>
            <a:r>
              <a:rPr lang="en-US" dirty="0"/>
              <a:t>Consider a transaction to transfer Rs. 50 from account A to account B. In this transaction, if Rs. 50 is deducted from account A then it must be added to account B.</a:t>
            </a:r>
          </a:p>
          <a:p>
            <a:pPr marL="0" indent="0" algn="just">
              <a:lnSpc>
                <a:spcPct val="100000"/>
              </a:lnSpc>
              <a:buNone/>
            </a:pPr>
            <a:endParaRPr lang="en-IN" dirty="0"/>
          </a:p>
        </p:txBody>
      </p:sp>
      <p:pic>
        <p:nvPicPr>
          <p:cNvPr id="5" name="Picture 4">
            <a:extLst>
              <a:ext uri="{FF2B5EF4-FFF2-40B4-BE49-F238E27FC236}">
                <a16:creationId xmlns:a16="http://schemas.microsoft.com/office/drawing/2014/main" id="{44707FC2-DD88-CC0E-4781-A1EB51B8C7AA}"/>
              </a:ext>
            </a:extLst>
          </p:cNvPr>
          <p:cNvPicPr>
            <a:picLocks noChangeAspect="1"/>
          </p:cNvPicPr>
          <p:nvPr/>
        </p:nvPicPr>
        <p:blipFill>
          <a:blip r:embed="rId2"/>
          <a:stretch>
            <a:fillRect/>
          </a:stretch>
        </p:blipFill>
        <p:spPr>
          <a:xfrm>
            <a:off x="5529329" y="4019919"/>
            <a:ext cx="1389631" cy="2472956"/>
          </a:xfrm>
          <a:prstGeom prst="rect">
            <a:avLst/>
          </a:prstGeom>
        </p:spPr>
      </p:pic>
    </p:spTree>
    <p:extLst>
      <p:ext uri="{BB962C8B-B14F-4D97-AF65-F5344CB8AC3E}">
        <p14:creationId xmlns:p14="http://schemas.microsoft.com/office/powerpoint/2010/main" val="4108498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2CB2D-D9A0-7030-8743-EF7DBD239C6B}"/>
              </a:ext>
            </a:extLst>
          </p:cNvPr>
          <p:cNvSpPr>
            <a:spLocks noGrp="1"/>
          </p:cNvSpPr>
          <p:nvPr>
            <p:ph type="title"/>
          </p:nvPr>
        </p:nvSpPr>
        <p:spPr>
          <a:ln/>
        </p:spPr>
        <p:style>
          <a:lnRef idx="3">
            <a:schemeClr val="lt1"/>
          </a:lnRef>
          <a:fillRef idx="1">
            <a:schemeClr val="accent6"/>
          </a:fillRef>
          <a:effectRef idx="1">
            <a:schemeClr val="accent6"/>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a:t>
            </a:r>
            <a:r>
              <a:rPr lang="en-IN" b="1" dirty="0"/>
              <a:t>Consistency</a:t>
            </a:r>
            <a:r>
              <a:rPr lang="en-IN" b="1" dirty="0">
                <a:solidFill>
                  <a:schemeClr val="lt1"/>
                </a:solidFill>
                <a:latin typeface="+mn-lt"/>
                <a:ea typeface="+mn-ea"/>
                <a:cs typeface="+mn-cs"/>
              </a:rPr>
              <a:t>: </a:t>
            </a:r>
          </a:p>
        </p:txBody>
      </p:sp>
      <p:sp>
        <p:nvSpPr>
          <p:cNvPr id="3" name="Content Placeholder 2">
            <a:extLst>
              <a:ext uri="{FF2B5EF4-FFF2-40B4-BE49-F238E27FC236}">
                <a16:creationId xmlns:a16="http://schemas.microsoft.com/office/drawing/2014/main" id="{89659D08-EF22-1F91-81B7-DB811979552D}"/>
              </a:ext>
            </a:extLst>
          </p:cNvPr>
          <p:cNvSpPr>
            <a:spLocks noGrp="1"/>
          </p:cNvSpPr>
          <p:nvPr>
            <p:ph idx="1"/>
          </p:nvPr>
        </p:nvSpPr>
        <p:spPr/>
        <p:txBody>
          <a:bodyPr>
            <a:normAutofit/>
          </a:bodyPr>
          <a:lstStyle/>
          <a:p>
            <a:pPr algn="just">
              <a:lnSpc>
                <a:spcPct val="100000"/>
              </a:lnSpc>
            </a:pPr>
            <a:r>
              <a:rPr lang="en-US" sz="2400" dirty="0"/>
              <a:t>The database must remain in a consistent state after any transaction.</a:t>
            </a:r>
          </a:p>
          <a:p>
            <a:pPr algn="just">
              <a:lnSpc>
                <a:spcPct val="100000"/>
              </a:lnSpc>
            </a:pPr>
            <a:r>
              <a:rPr lang="en-US" sz="2400" dirty="0"/>
              <a:t>If the database was in a consistent state before the execution of a transaction, it must remain consistent after the execution of the transaction as well.</a:t>
            </a:r>
          </a:p>
          <a:p>
            <a:pPr algn="just">
              <a:lnSpc>
                <a:spcPct val="100000"/>
              </a:lnSpc>
            </a:pPr>
            <a:r>
              <a:rPr lang="en-US" sz="2400" dirty="0"/>
              <a:t>In our example, total of A and B must remain same before and after the execution of transaction.</a:t>
            </a:r>
            <a:endParaRPr lang="en-IN" sz="2400" dirty="0"/>
          </a:p>
        </p:txBody>
      </p:sp>
      <p:pic>
        <p:nvPicPr>
          <p:cNvPr id="6" name="Picture 5">
            <a:extLst>
              <a:ext uri="{FF2B5EF4-FFF2-40B4-BE49-F238E27FC236}">
                <a16:creationId xmlns:a16="http://schemas.microsoft.com/office/drawing/2014/main" id="{70372B13-DAAB-9C92-ABC6-2ACA1787153D}"/>
              </a:ext>
            </a:extLst>
          </p:cNvPr>
          <p:cNvPicPr>
            <a:picLocks noChangeAspect="1"/>
          </p:cNvPicPr>
          <p:nvPr/>
        </p:nvPicPr>
        <p:blipFill>
          <a:blip r:embed="rId2"/>
          <a:stretch>
            <a:fillRect/>
          </a:stretch>
        </p:blipFill>
        <p:spPr>
          <a:xfrm>
            <a:off x="5227463" y="4002594"/>
            <a:ext cx="1737074" cy="2490281"/>
          </a:xfrm>
          <a:prstGeom prst="rect">
            <a:avLst/>
          </a:prstGeom>
        </p:spPr>
      </p:pic>
    </p:spTree>
    <p:extLst>
      <p:ext uri="{BB962C8B-B14F-4D97-AF65-F5344CB8AC3E}">
        <p14:creationId xmlns:p14="http://schemas.microsoft.com/office/powerpoint/2010/main" val="2801283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2CB2D-D9A0-7030-8743-EF7DBD239C6B}"/>
              </a:ext>
            </a:extLst>
          </p:cNvPr>
          <p:cNvSpPr>
            <a:spLocks noGrp="1"/>
          </p:cNvSpPr>
          <p:nvPr>
            <p:ph type="title"/>
          </p:nvPr>
        </p:nvSpPr>
        <p:spPr>
          <a:ln/>
        </p:spPr>
        <p:style>
          <a:lnRef idx="3">
            <a:schemeClr val="lt1"/>
          </a:lnRef>
          <a:fillRef idx="1">
            <a:schemeClr val="accent6"/>
          </a:fillRef>
          <a:effectRef idx="1">
            <a:schemeClr val="accent6"/>
          </a:effectRef>
          <a:fontRef idx="minor">
            <a:schemeClr val="lt1"/>
          </a:fontRef>
        </p:style>
        <p:txBody>
          <a:bodyPr vert="horz" lIns="91440" tIns="45720" rIns="91440" bIns="45720" rtlCol="0" anchor="ctr">
            <a:normAutofit/>
          </a:bodyPr>
          <a:lstStyle/>
          <a:p>
            <a:pPr algn="ctr"/>
            <a:r>
              <a:rPr lang="en-IN" b="1" dirty="0">
                <a:solidFill>
                  <a:schemeClr val="lt1"/>
                </a:solidFill>
                <a:latin typeface="+mn-lt"/>
                <a:ea typeface="+mn-ea"/>
                <a:cs typeface="+mn-cs"/>
              </a:rPr>
              <a:t>:</a:t>
            </a:r>
            <a:r>
              <a:rPr lang="en-IN" b="1" dirty="0"/>
              <a:t>Isolation</a:t>
            </a:r>
            <a:r>
              <a:rPr lang="en-IN" b="1" dirty="0">
                <a:solidFill>
                  <a:schemeClr val="lt1"/>
                </a:solidFill>
                <a:latin typeface="+mn-lt"/>
                <a:ea typeface="+mn-ea"/>
                <a:cs typeface="+mn-cs"/>
              </a:rPr>
              <a:t>: </a:t>
            </a:r>
          </a:p>
        </p:txBody>
      </p:sp>
      <p:sp>
        <p:nvSpPr>
          <p:cNvPr id="3" name="Content Placeholder 2">
            <a:extLst>
              <a:ext uri="{FF2B5EF4-FFF2-40B4-BE49-F238E27FC236}">
                <a16:creationId xmlns:a16="http://schemas.microsoft.com/office/drawing/2014/main" id="{89659D08-EF22-1F91-81B7-DB811979552D}"/>
              </a:ext>
            </a:extLst>
          </p:cNvPr>
          <p:cNvSpPr>
            <a:spLocks noGrp="1"/>
          </p:cNvSpPr>
          <p:nvPr>
            <p:ph idx="1"/>
          </p:nvPr>
        </p:nvSpPr>
        <p:spPr/>
        <p:txBody>
          <a:bodyPr>
            <a:normAutofit/>
          </a:bodyPr>
          <a:lstStyle/>
          <a:p>
            <a:pPr algn="just">
              <a:lnSpc>
                <a:spcPct val="100000"/>
              </a:lnSpc>
            </a:pPr>
            <a:r>
              <a:rPr lang="en-US" sz="2400" dirty="0"/>
              <a:t>Even though multiple transactions may execute concurrently, the system guarantees that once your transaction start from step one its result should not be accessed by any other transaction until last step is completed.</a:t>
            </a:r>
          </a:p>
          <a:p>
            <a:pPr algn="just">
              <a:lnSpc>
                <a:spcPct val="100000"/>
              </a:lnSpc>
            </a:pPr>
            <a:r>
              <a:rPr lang="en-US" sz="2400" dirty="0"/>
              <a:t>Each transaction is unaware of other transactions executing concurrently in the system.</a:t>
            </a:r>
            <a:endParaRPr lang="en-IN" sz="2400" dirty="0"/>
          </a:p>
        </p:txBody>
      </p:sp>
      <p:pic>
        <p:nvPicPr>
          <p:cNvPr id="5" name="Picture 4">
            <a:extLst>
              <a:ext uri="{FF2B5EF4-FFF2-40B4-BE49-F238E27FC236}">
                <a16:creationId xmlns:a16="http://schemas.microsoft.com/office/drawing/2014/main" id="{0B11D493-9815-72C4-80ED-6AB3591E44A1}"/>
              </a:ext>
            </a:extLst>
          </p:cNvPr>
          <p:cNvPicPr>
            <a:picLocks noChangeAspect="1"/>
          </p:cNvPicPr>
          <p:nvPr/>
        </p:nvPicPr>
        <p:blipFill>
          <a:blip r:embed="rId2"/>
          <a:stretch>
            <a:fillRect/>
          </a:stretch>
        </p:blipFill>
        <p:spPr>
          <a:xfrm>
            <a:off x="4885386" y="3602477"/>
            <a:ext cx="2421228" cy="3255523"/>
          </a:xfrm>
          <a:prstGeom prst="rect">
            <a:avLst/>
          </a:prstGeom>
        </p:spPr>
      </p:pic>
    </p:spTree>
    <p:extLst>
      <p:ext uri="{BB962C8B-B14F-4D97-AF65-F5344CB8AC3E}">
        <p14:creationId xmlns:p14="http://schemas.microsoft.com/office/powerpoint/2010/main" val="35335893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1436</TotalTime>
  <Words>2216</Words>
  <Application>Microsoft Office PowerPoint</Application>
  <PresentationFormat>Widescreen</PresentationFormat>
  <Paragraphs>147</Paragraphs>
  <Slides>44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Arial Narrow</vt:lpstr>
      <vt:lpstr>Calibri</vt:lpstr>
      <vt:lpstr>Calibri Light</vt:lpstr>
      <vt:lpstr>Times New Roman</vt:lpstr>
      <vt:lpstr>Office Theme</vt:lpstr>
      <vt:lpstr>PowerPoint Presentation</vt:lpstr>
      <vt:lpstr>Unit 6</vt:lpstr>
      <vt:lpstr>:Transaction:</vt:lpstr>
      <vt:lpstr>:States of Transaction:</vt:lpstr>
      <vt:lpstr>:States of Transaction:</vt:lpstr>
      <vt:lpstr>:ACID Properties:</vt:lpstr>
      <vt:lpstr>:Atomicity: </vt:lpstr>
      <vt:lpstr>:Consistency: </vt:lpstr>
      <vt:lpstr>:Isolation: </vt:lpstr>
      <vt:lpstr>:Durability: </vt:lpstr>
      <vt:lpstr>:Schedule:</vt:lpstr>
      <vt:lpstr>:Examples of Schedule:</vt:lpstr>
      <vt:lpstr>:Examples of Schedule:</vt:lpstr>
      <vt:lpstr>:Examples of Schedule:</vt:lpstr>
      <vt:lpstr>:Examples of Schedule:</vt:lpstr>
      <vt:lpstr>:Types of Schedule:</vt:lpstr>
      <vt:lpstr>:Types of Schedule:</vt:lpstr>
      <vt:lpstr>:Dirty Read Problem:</vt:lpstr>
      <vt:lpstr>:Dirty Read Problem:</vt:lpstr>
      <vt:lpstr>:Dirty Read Problem:</vt:lpstr>
      <vt:lpstr>:Lost Update Problem:</vt:lpstr>
      <vt:lpstr>:Lost Update Problem:</vt:lpstr>
      <vt:lpstr>:Cascading Rollback Problem:</vt:lpstr>
      <vt:lpstr>:Cascading Rollback Problem:</vt:lpstr>
      <vt:lpstr>:Cascadeless Schedule:</vt:lpstr>
      <vt:lpstr>:Cascadeless Schedule:</vt:lpstr>
      <vt:lpstr>:Serializability:</vt:lpstr>
      <vt:lpstr>Flowchart for finding if the transactions are consistent or not: </vt:lpstr>
      <vt:lpstr>:Conflict Serializability:</vt:lpstr>
      <vt:lpstr>:View Serializability:</vt:lpstr>
      <vt:lpstr>:Examples:</vt:lpstr>
      <vt:lpstr>PowerPoint Presentation</vt:lpstr>
      <vt:lpstr>PowerPoint Presentation</vt:lpstr>
      <vt:lpstr>PowerPoint Presentation</vt:lpstr>
      <vt:lpstr>PowerPoint Presentation</vt:lpstr>
      <vt:lpstr>:Concurrency Control Protocols:</vt:lpstr>
      <vt:lpstr>:Timestamp based Protocols:</vt:lpstr>
      <vt:lpstr>:Working of Timestamp based Protocols:</vt:lpstr>
      <vt:lpstr>:Locks:</vt:lpstr>
      <vt:lpstr>:Locks:</vt:lpstr>
      <vt:lpstr>:Simplistic Lock Protocol:</vt:lpstr>
      <vt:lpstr>:Pre-claiming Lock Protocol:</vt:lpstr>
      <vt:lpstr>:Two Phase Locking (2PL) Protocol:</vt:lpstr>
      <vt:lpstr>:Strict 2PL Protocol: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1</dc:title>
  <dc:creator>Girrajsinh Puvar</dc:creator>
  <cp:lastModifiedBy>Girrajsinh Puvar</cp:lastModifiedBy>
  <cp:revision>216</cp:revision>
  <dcterms:created xsi:type="dcterms:W3CDTF">2023-05-26T14:21:08Z</dcterms:created>
  <dcterms:modified xsi:type="dcterms:W3CDTF">2023-09-27T02:31:08Z</dcterms:modified>
</cp:coreProperties>
</file>

<file path=docProps/thumbnail.jpeg>
</file>